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257" r:id="rId5"/>
    <p:sldId id="271" r:id="rId6"/>
    <p:sldId id="269" r:id="rId7"/>
    <p:sldId id="305" r:id="rId8"/>
    <p:sldId id="275" r:id="rId9"/>
    <p:sldId id="307" r:id="rId10"/>
    <p:sldId id="306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21" r:id="rId25"/>
    <p:sldId id="322" r:id="rId26"/>
    <p:sldId id="323" r:id="rId27"/>
    <p:sldId id="277" r:id="rId28"/>
    <p:sldId id="278" r:id="rId29"/>
    <p:sldId id="279" r:id="rId30"/>
    <p:sldId id="334" r:id="rId31"/>
    <p:sldId id="335" r:id="rId32"/>
    <p:sldId id="324" r:id="rId33"/>
    <p:sldId id="327" r:id="rId34"/>
    <p:sldId id="328" r:id="rId35"/>
    <p:sldId id="330" r:id="rId36"/>
    <p:sldId id="331" r:id="rId37"/>
    <p:sldId id="332" r:id="rId38"/>
  </p:sldIdLst>
  <p:sldSz cx="9144000" cy="6858000" type="screen4x3"/>
  <p:notesSz cx="6662738" cy="9832975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127">
          <p15:clr>
            <a:srgbClr val="A4A3A4"/>
          </p15:clr>
        </p15:guide>
        <p15:guide id="2" pos="1047">
          <p15:clr>
            <a:srgbClr val="A4A3A4"/>
          </p15:clr>
        </p15:guide>
        <p15:guide id="3" pos="54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3C3"/>
    <a:srgbClr val="12A9D9"/>
    <a:srgbClr val="313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 snapToGrid="0" snapToObjects="1">
      <p:cViewPr varScale="1">
        <p:scale>
          <a:sx n="122" d="100"/>
          <a:sy n="122" d="100"/>
        </p:scale>
        <p:origin x="1284" y="102"/>
      </p:cViewPr>
      <p:guideLst>
        <p:guide orient="horz" pos="3127"/>
        <p:guide pos="1047"/>
        <p:guide pos="54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Y2039\Local\Smart%20Solution\REENG\Courbe%20d'autoconsommation%20Ac%20Solution%20Rt%202012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Y2039\Local\Smart%20Solution\REENG\Courbe%20d'autoconsommation%20Ac%20Solution%20Rt%202012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100">
                <a:solidFill>
                  <a:srgbClr val="0070C0"/>
                </a:solidFill>
              </a:defRPr>
            </a:pPr>
            <a:r>
              <a:rPr lang="en-US" sz="1100">
                <a:solidFill>
                  <a:srgbClr val="0070C0"/>
                </a:solidFill>
              </a:rPr>
              <a:t>Consommation vs Production (zone</a:t>
            </a:r>
            <a:r>
              <a:rPr lang="en-US" sz="1100" baseline="0">
                <a:solidFill>
                  <a:srgbClr val="0070C0"/>
                </a:solidFill>
              </a:rPr>
              <a:t> H3)</a:t>
            </a:r>
            <a:endParaRPr lang="en-US" sz="1100">
              <a:solidFill>
                <a:srgbClr val="0070C0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7489571373394586"/>
          <c:y val="0.14203837695963681"/>
          <c:w val="0.57840548319743268"/>
          <c:h val="0.6181152018159892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Feuil1!$B$3</c:f>
              <c:strCache>
                <c:ptCount val="1"/>
                <c:pt idx="0">
                  <c:v>Consommation</c:v>
                </c:pt>
              </c:strCache>
            </c:strRef>
          </c:tx>
          <c:marker>
            <c:symbol val="none"/>
          </c:marker>
          <c:xVal>
            <c:strRef>
              <c:f>Feuil1!$A$4:$A$27</c:f>
              <c:strCache>
                <c:ptCount val="24"/>
                <c:pt idx="0">
                  <c:v>1h00</c:v>
                </c:pt>
                <c:pt idx="1">
                  <c:v>2h00</c:v>
                </c:pt>
                <c:pt idx="2">
                  <c:v>3h00</c:v>
                </c:pt>
                <c:pt idx="3">
                  <c:v>4h00</c:v>
                </c:pt>
                <c:pt idx="4">
                  <c:v>5h00</c:v>
                </c:pt>
                <c:pt idx="5">
                  <c:v>6h00</c:v>
                </c:pt>
                <c:pt idx="6">
                  <c:v>7h00</c:v>
                </c:pt>
                <c:pt idx="7">
                  <c:v>8h00</c:v>
                </c:pt>
                <c:pt idx="8">
                  <c:v>9h00</c:v>
                </c:pt>
                <c:pt idx="9">
                  <c:v>10h00</c:v>
                </c:pt>
                <c:pt idx="10">
                  <c:v>11h00</c:v>
                </c:pt>
                <c:pt idx="11">
                  <c:v>12h00</c:v>
                </c:pt>
                <c:pt idx="12">
                  <c:v>13h00</c:v>
                </c:pt>
                <c:pt idx="13">
                  <c:v>14h00</c:v>
                </c:pt>
                <c:pt idx="14">
                  <c:v>15h00</c:v>
                </c:pt>
                <c:pt idx="15">
                  <c:v>16h00</c:v>
                </c:pt>
                <c:pt idx="16">
                  <c:v>17h00</c:v>
                </c:pt>
                <c:pt idx="17">
                  <c:v>18h00</c:v>
                </c:pt>
                <c:pt idx="18">
                  <c:v>19h00</c:v>
                </c:pt>
                <c:pt idx="19">
                  <c:v>20h00</c:v>
                </c:pt>
                <c:pt idx="20">
                  <c:v>21h00</c:v>
                </c:pt>
                <c:pt idx="21">
                  <c:v>22h00</c:v>
                </c:pt>
                <c:pt idx="22">
                  <c:v>23h00</c:v>
                </c:pt>
                <c:pt idx="23">
                  <c:v>24h00</c:v>
                </c:pt>
              </c:strCache>
            </c:strRef>
          </c:xVal>
          <c:yVal>
            <c:numRef>
              <c:f>Feuil1!$R$33:$R$56</c:f>
              <c:numCache>
                <c:formatCode>0.0</c:formatCode>
                <c:ptCount val="24"/>
                <c:pt idx="0">
                  <c:v>315.18093617798263</c:v>
                </c:pt>
                <c:pt idx="1">
                  <c:v>371.27951024956394</c:v>
                </c:pt>
                <c:pt idx="2">
                  <c:v>464.53480128387002</c:v>
                </c:pt>
                <c:pt idx="3">
                  <c:v>491.47879618872929</c:v>
                </c:pt>
                <c:pt idx="4">
                  <c:v>488.30690470317694</c:v>
                </c:pt>
                <c:pt idx="5">
                  <c:v>478.02793048688193</c:v>
                </c:pt>
                <c:pt idx="6">
                  <c:v>489.40214796002664</c:v>
                </c:pt>
                <c:pt idx="7">
                  <c:v>509.09743963934432</c:v>
                </c:pt>
                <c:pt idx="8">
                  <c:v>509.06018095044965</c:v>
                </c:pt>
                <c:pt idx="9">
                  <c:v>480.03356608213693</c:v>
                </c:pt>
                <c:pt idx="10">
                  <c:v>472.38055078830519</c:v>
                </c:pt>
                <c:pt idx="11">
                  <c:v>466.32521860787199</c:v>
                </c:pt>
                <c:pt idx="12">
                  <c:v>486.90420076200013</c:v>
                </c:pt>
                <c:pt idx="13">
                  <c:v>534.79965678024348</c:v>
                </c:pt>
                <c:pt idx="14">
                  <c:v>615.1808169068297</c:v>
                </c:pt>
                <c:pt idx="15">
                  <c:v>654.5321897206054</c:v>
                </c:pt>
                <c:pt idx="16">
                  <c:v>631.59069645734485</c:v>
                </c:pt>
                <c:pt idx="17">
                  <c:v>572.56711959906249</c:v>
                </c:pt>
                <c:pt idx="18">
                  <c:v>466.74075587404371</c:v>
                </c:pt>
                <c:pt idx="19">
                  <c:v>378.17562056538202</c:v>
                </c:pt>
                <c:pt idx="20">
                  <c:v>332.62179378209169</c:v>
                </c:pt>
                <c:pt idx="21">
                  <c:v>313.21913408617849</c:v>
                </c:pt>
                <c:pt idx="22">
                  <c:v>306.42588048764196</c:v>
                </c:pt>
                <c:pt idx="23">
                  <c:v>303.94546529089956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Feuil1!$C$3</c:f>
              <c:strCache>
                <c:ptCount val="1"/>
                <c:pt idx="0">
                  <c:v>2*250Wc</c:v>
                </c:pt>
              </c:strCache>
            </c:strRef>
          </c:tx>
          <c:marker>
            <c:symbol val="none"/>
          </c:marker>
          <c:xVal>
            <c:strRef>
              <c:f>Feuil1!$A$4:$A$27</c:f>
              <c:strCache>
                <c:ptCount val="24"/>
                <c:pt idx="0">
                  <c:v>1h00</c:v>
                </c:pt>
                <c:pt idx="1">
                  <c:v>2h00</c:v>
                </c:pt>
                <c:pt idx="2">
                  <c:v>3h00</c:v>
                </c:pt>
                <c:pt idx="3">
                  <c:v>4h00</c:v>
                </c:pt>
                <c:pt idx="4">
                  <c:v>5h00</c:v>
                </c:pt>
                <c:pt idx="5">
                  <c:v>6h00</c:v>
                </c:pt>
                <c:pt idx="6">
                  <c:v>7h00</c:v>
                </c:pt>
                <c:pt idx="7">
                  <c:v>8h00</c:v>
                </c:pt>
                <c:pt idx="8">
                  <c:v>9h00</c:v>
                </c:pt>
                <c:pt idx="9">
                  <c:v>10h00</c:v>
                </c:pt>
                <c:pt idx="10">
                  <c:v>11h00</c:v>
                </c:pt>
                <c:pt idx="11">
                  <c:v>12h00</c:v>
                </c:pt>
                <c:pt idx="12">
                  <c:v>13h00</c:v>
                </c:pt>
                <c:pt idx="13">
                  <c:v>14h00</c:v>
                </c:pt>
                <c:pt idx="14">
                  <c:v>15h00</c:v>
                </c:pt>
                <c:pt idx="15">
                  <c:v>16h00</c:v>
                </c:pt>
                <c:pt idx="16">
                  <c:v>17h00</c:v>
                </c:pt>
                <c:pt idx="17">
                  <c:v>18h00</c:v>
                </c:pt>
                <c:pt idx="18">
                  <c:v>19h00</c:v>
                </c:pt>
                <c:pt idx="19">
                  <c:v>20h00</c:v>
                </c:pt>
                <c:pt idx="20">
                  <c:v>21h00</c:v>
                </c:pt>
                <c:pt idx="21">
                  <c:v>22h00</c:v>
                </c:pt>
                <c:pt idx="22">
                  <c:v>23h00</c:v>
                </c:pt>
                <c:pt idx="23">
                  <c:v>24h00</c:v>
                </c:pt>
              </c:strCache>
            </c:strRef>
          </c:xVal>
          <c:yVal>
            <c:numRef>
              <c:f>Feuil1!$S$33:$S$56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12</c:v>
                </c:pt>
                <c:pt idx="7">
                  <c:v>52</c:v>
                </c:pt>
                <c:pt idx="8">
                  <c:v>124</c:v>
                </c:pt>
                <c:pt idx="9">
                  <c:v>196</c:v>
                </c:pt>
                <c:pt idx="10">
                  <c:v>256</c:v>
                </c:pt>
                <c:pt idx="11">
                  <c:v>298</c:v>
                </c:pt>
                <c:pt idx="12">
                  <c:v>320</c:v>
                </c:pt>
                <c:pt idx="13">
                  <c:v>322</c:v>
                </c:pt>
                <c:pt idx="14">
                  <c:v>303</c:v>
                </c:pt>
                <c:pt idx="15">
                  <c:v>266</c:v>
                </c:pt>
                <c:pt idx="16">
                  <c:v>210</c:v>
                </c:pt>
                <c:pt idx="17">
                  <c:v>141</c:v>
                </c:pt>
                <c:pt idx="18">
                  <c:v>68</c:v>
                </c:pt>
                <c:pt idx="19">
                  <c:v>16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Feuil1!$D$3</c:f>
              <c:strCache>
                <c:ptCount val="1"/>
                <c:pt idx="0">
                  <c:v>10*66Wc</c:v>
                </c:pt>
              </c:strCache>
            </c:strRef>
          </c:tx>
          <c:marker>
            <c:symbol val="none"/>
          </c:marker>
          <c:xVal>
            <c:strRef>
              <c:f>Feuil1!$A$4:$A$27</c:f>
              <c:strCache>
                <c:ptCount val="24"/>
                <c:pt idx="0">
                  <c:v>1h00</c:v>
                </c:pt>
                <c:pt idx="1">
                  <c:v>2h00</c:v>
                </c:pt>
                <c:pt idx="2">
                  <c:v>3h00</c:v>
                </c:pt>
                <c:pt idx="3">
                  <c:v>4h00</c:v>
                </c:pt>
                <c:pt idx="4">
                  <c:v>5h00</c:v>
                </c:pt>
                <c:pt idx="5">
                  <c:v>6h00</c:v>
                </c:pt>
                <c:pt idx="6">
                  <c:v>7h00</c:v>
                </c:pt>
                <c:pt idx="7">
                  <c:v>8h00</c:v>
                </c:pt>
                <c:pt idx="8">
                  <c:v>9h00</c:v>
                </c:pt>
                <c:pt idx="9">
                  <c:v>10h00</c:v>
                </c:pt>
                <c:pt idx="10">
                  <c:v>11h00</c:v>
                </c:pt>
                <c:pt idx="11">
                  <c:v>12h00</c:v>
                </c:pt>
                <c:pt idx="12">
                  <c:v>13h00</c:v>
                </c:pt>
                <c:pt idx="13">
                  <c:v>14h00</c:v>
                </c:pt>
                <c:pt idx="14">
                  <c:v>15h00</c:v>
                </c:pt>
                <c:pt idx="15">
                  <c:v>16h00</c:v>
                </c:pt>
                <c:pt idx="16">
                  <c:v>17h00</c:v>
                </c:pt>
                <c:pt idx="17">
                  <c:v>18h00</c:v>
                </c:pt>
                <c:pt idx="18">
                  <c:v>19h00</c:v>
                </c:pt>
                <c:pt idx="19">
                  <c:v>20h00</c:v>
                </c:pt>
                <c:pt idx="20">
                  <c:v>21h00</c:v>
                </c:pt>
                <c:pt idx="21">
                  <c:v>22h00</c:v>
                </c:pt>
                <c:pt idx="22">
                  <c:v>23h00</c:v>
                </c:pt>
                <c:pt idx="23">
                  <c:v>24h00</c:v>
                </c:pt>
              </c:strCache>
            </c:strRef>
          </c:xVal>
          <c:yVal>
            <c:numRef>
              <c:f>Feuil1!$T$33:$T$56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16</c:v>
                </c:pt>
                <c:pt idx="7">
                  <c:v>64</c:v>
                </c:pt>
                <c:pt idx="8">
                  <c:v>148</c:v>
                </c:pt>
                <c:pt idx="9">
                  <c:v>229</c:v>
                </c:pt>
                <c:pt idx="10">
                  <c:v>294</c:v>
                </c:pt>
                <c:pt idx="11">
                  <c:v>337</c:v>
                </c:pt>
                <c:pt idx="12">
                  <c:v>359</c:v>
                </c:pt>
                <c:pt idx="13">
                  <c:v>361</c:v>
                </c:pt>
                <c:pt idx="14">
                  <c:v>342</c:v>
                </c:pt>
                <c:pt idx="15">
                  <c:v>302</c:v>
                </c:pt>
                <c:pt idx="16">
                  <c:v>243</c:v>
                </c:pt>
                <c:pt idx="17">
                  <c:v>166</c:v>
                </c:pt>
                <c:pt idx="18">
                  <c:v>82</c:v>
                </c:pt>
                <c:pt idx="19">
                  <c:v>21</c:v>
                </c:pt>
                <c:pt idx="20">
                  <c:v>2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Feuil1!$E$3</c:f>
              <c:strCache>
                <c:ptCount val="1"/>
                <c:pt idx="0">
                  <c:v>1*250Wc</c:v>
                </c:pt>
              </c:strCache>
            </c:strRef>
          </c:tx>
          <c:marker>
            <c:symbol val="none"/>
          </c:marker>
          <c:xVal>
            <c:strRef>
              <c:f>Feuil1!$A$4:$A$27</c:f>
              <c:strCache>
                <c:ptCount val="24"/>
                <c:pt idx="0">
                  <c:v>1h00</c:v>
                </c:pt>
                <c:pt idx="1">
                  <c:v>2h00</c:v>
                </c:pt>
                <c:pt idx="2">
                  <c:v>3h00</c:v>
                </c:pt>
                <c:pt idx="3">
                  <c:v>4h00</c:v>
                </c:pt>
                <c:pt idx="4">
                  <c:v>5h00</c:v>
                </c:pt>
                <c:pt idx="5">
                  <c:v>6h00</c:v>
                </c:pt>
                <c:pt idx="6">
                  <c:v>7h00</c:v>
                </c:pt>
                <c:pt idx="7">
                  <c:v>8h00</c:v>
                </c:pt>
                <c:pt idx="8">
                  <c:v>9h00</c:v>
                </c:pt>
                <c:pt idx="9">
                  <c:v>10h00</c:v>
                </c:pt>
                <c:pt idx="10">
                  <c:v>11h00</c:v>
                </c:pt>
                <c:pt idx="11">
                  <c:v>12h00</c:v>
                </c:pt>
                <c:pt idx="12">
                  <c:v>13h00</c:v>
                </c:pt>
                <c:pt idx="13">
                  <c:v>14h00</c:v>
                </c:pt>
                <c:pt idx="14">
                  <c:v>15h00</c:v>
                </c:pt>
                <c:pt idx="15">
                  <c:v>16h00</c:v>
                </c:pt>
                <c:pt idx="16">
                  <c:v>17h00</c:v>
                </c:pt>
                <c:pt idx="17">
                  <c:v>18h00</c:v>
                </c:pt>
                <c:pt idx="18">
                  <c:v>19h00</c:v>
                </c:pt>
                <c:pt idx="19">
                  <c:v>20h00</c:v>
                </c:pt>
                <c:pt idx="20">
                  <c:v>21h00</c:v>
                </c:pt>
                <c:pt idx="21">
                  <c:v>22h00</c:v>
                </c:pt>
                <c:pt idx="22">
                  <c:v>23h00</c:v>
                </c:pt>
                <c:pt idx="23">
                  <c:v>24h00</c:v>
                </c:pt>
              </c:strCache>
            </c:strRef>
          </c:xVal>
          <c:yVal>
            <c:numRef>
              <c:f>Feuil1!$U$33:$U$56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26</c:v>
                </c:pt>
                <c:pt idx="8">
                  <c:v>61</c:v>
                </c:pt>
                <c:pt idx="9">
                  <c:v>96</c:v>
                </c:pt>
                <c:pt idx="10">
                  <c:v>124</c:v>
                </c:pt>
                <c:pt idx="11">
                  <c:v>143</c:v>
                </c:pt>
                <c:pt idx="12">
                  <c:v>153</c:v>
                </c:pt>
                <c:pt idx="13">
                  <c:v>154</c:v>
                </c:pt>
                <c:pt idx="14">
                  <c:v>146</c:v>
                </c:pt>
                <c:pt idx="15">
                  <c:v>128</c:v>
                </c:pt>
                <c:pt idx="16">
                  <c:v>102</c:v>
                </c:pt>
                <c:pt idx="17">
                  <c:v>69</c:v>
                </c:pt>
                <c:pt idx="18">
                  <c:v>34</c:v>
                </c:pt>
                <c:pt idx="19">
                  <c:v>8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7731104"/>
        <c:axId val="227733848"/>
      </c:scatterChart>
      <c:valAx>
        <c:axId val="227731104"/>
        <c:scaling>
          <c:orientation val="minMax"/>
          <c:max val="24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Heures d'une journée de juillet 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227733848"/>
        <c:crosses val="autoZero"/>
        <c:crossBetween val="midCat"/>
      </c:valAx>
      <c:valAx>
        <c:axId val="227733848"/>
        <c:scaling>
          <c:orientation val="minMax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Consommation (Wh)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crossAx val="22773110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fr-FR" sz="1100" noProof="0">
                <a:solidFill>
                  <a:srgbClr val="0070C0"/>
                </a:solidFill>
              </a:defRPr>
            </a:pPr>
            <a:r>
              <a:rPr lang="fr-FR" sz="1100" noProof="0" dirty="0">
                <a:solidFill>
                  <a:srgbClr val="0070C0"/>
                </a:solidFill>
              </a:rPr>
              <a:t>Consommation vs Production PV (zone</a:t>
            </a:r>
            <a:r>
              <a:rPr lang="fr-FR" sz="1100" baseline="0" noProof="0" dirty="0">
                <a:solidFill>
                  <a:srgbClr val="0070C0"/>
                </a:solidFill>
              </a:rPr>
              <a:t> </a:t>
            </a:r>
            <a:r>
              <a:rPr lang="fr-FR" sz="1100" baseline="0" noProof="0" dirty="0" smtClean="0">
                <a:solidFill>
                  <a:srgbClr val="0070C0"/>
                </a:solidFill>
              </a:rPr>
              <a:t>H1)</a:t>
            </a:r>
            <a:endParaRPr lang="fr-FR" sz="1100" noProof="0" dirty="0">
              <a:solidFill>
                <a:srgbClr val="0070C0"/>
              </a:solidFill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029485675992728"/>
          <c:y val="0.19714083643736297"/>
          <c:w val="0.58933950410454017"/>
          <c:h val="0.5404837568956538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Feuil1!$B$3</c:f>
              <c:strCache>
                <c:ptCount val="1"/>
                <c:pt idx="0">
                  <c:v>Consommation</c:v>
                </c:pt>
              </c:strCache>
            </c:strRef>
          </c:tx>
          <c:marker>
            <c:symbol val="none"/>
          </c:marker>
          <c:xVal>
            <c:strRef>
              <c:f>Feuil1!$A$4:$A$27</c:f>
              <c:strCache>
                <c:ptCount val="24"/>
                <c:pt idx="0">
                  <c:v>1h00</c:v>
                </c:pt>
                <c:pt idx="1">
                  <c:v>2h00</c:v>
                </c:pt>
                <c:pt idx="2">
                  <c:v>3h00</c:v>
                </c:pt>
                <c:pt idx="3">
                  <c:v>4h00</c:v>
                </c:pt>
                <c:pt idx="4">
                  <c:v>5h00</c:v>
                </c:pt>
                <c:pt idx="5">
                  <c:v>6h00</c:v>
                </c:pt>
                <c:pt idx="6">
                  <c:v>7h00</c:v>
                </c:pt>
                <c:pt idx="7">
                  <c:v>8h00</c:v>
                </c:pt>
                <c:pt idx="8">
                  <c:v>9h00</c:v>
                </c:pt>
                <c:pt idx="9">
                  <c:v>10h00</c:v>
                </c:pt>
                <c:pt idx="10">
                  <c:v>11h00</c:v>
                </c:pt>
                <c:pt idx="11">
                  <c:v>12h00</c:v>
                </c:pt>
                <c:pt idx="12">
                  <c:v>13h00</c:v>
                </c:pt>
                <c:pt idx="13">
                  <c:v>14h00</c:v>
                </c:pt>
                <c:pt idx="14">
                  <c:v>15h00</c:v>
                </c:pt>
                <c:pt idx="15">
                  <c:v>16h00</c:v>
                </c:pt>
                <c:pt idx="16">
                  <c:v>17h00</c:v>
                </c:pt>
                <c:pt idx="17">
                  <c:v>18h00</c:v>
                </c:pt>
                <c:pt idx="18">
                  <c:v>19h00</c:v>
                </c:pt>
                <c:pt idx="19">
                  <c:v>20h00</c:v>
                </c:pt>
                <c:pt idx="20">
                  <c:v>21h00</c:v>
                </c:pt>
                <c:pt idx="21">
                  <c:v>22h00</c:v>
                </c:pt>
                <c:pt idx="22">
                  <c:v>23h00</c:v>
                </c:pt>
                <c:pt idx="23">
                  <c:v>24h00</c:v>
                </c:pt>
              </c:strCache>
            </c:strRef>
          </c:xVal>
          <c:yVal>
            <c:numRef>
              <c:f>Feuil1!$B$33:$B$56</c:f>
              <c:numCache>
                <c:formatCode>0.0</c:formatCode>
                <c:ptCount val="24"/>
                <c:pt idx="0">
                  <c:v>315.18093617798263</c:v>
                </c:pt>
                <c:pt idx="1">
                  <c:v>371.27951024956394</c:v>
                </c:pt>
                <c:pt idx="2">
                  <c:v>464.53480128387002</c:v>
                </c:pt>
                <c:pt idx="3">
                  <c:v>491.47879618872929</c:v>
                </c:pt>
                <c:pt idx="4">
                  <c:v>488.30690470317694</c:v>
                </c:pt>
                <c:pt idx="5">
                  <c:v>478.02793048688193</c:v>
                </c:pt>
                <c:pt idx="6">
                  <c:v>489.40214796002664</c:v>
                </c:pt>
                <c:pt idx="7">
                  <c:v>509.09743963934432</c:v>
                </c:pt>
                <c:pt idx="8">
                  <c:v>509.06018095044965</c:v>
                </c:pt>
                <c:pt idx="9">
                  <c:v>480.03356608213693</c:v>
                </c:pt>
                <c:pt idx="10">
                  <c:v>472.38055078830519</c:v>
                </c:pt>
                <c:pt idx="11">
                  <c:v>466.32521860787199</c:v>
                </c:pt>
                <c:pt idx="12">
                  <c:v>486.90420076200013</c:v>
                </c:pt>
                <c:pt idx="13">
                  <c:v>534.79965678024348</c:v>
                </c:pt>
                <c:pt idx="14">
                  <c:v>615.1808169068297</c:v>
                </c:pt>
                <c:pt idx="15">
                  <c:v>654.5321897206054</c:v>
                </c:pt>
                <c:pt idx="16">
                  <c:v>631.59069645734485</c:v>
                </c:pt>
                <c:pt idx="17">
                  <c:v>572.56711959906249</c:v>
                </c:pt>
                <c:pt idx="18">
                  <c:v>466.74075587404371</c:v>
                </c:pt>
                <c:pt idx="19">
                  <c:v>378.17562056538202</c:v>
                </c:pt>
                <c:pt idx="20">
                  <c:v>332.62179378209169</c:v>
                </c:pt>
                <c:pt idx="21">
                  <c:v>313.21913408617849</c:v>
                </c:pt>
                <c:pt idx="22">
                  <c:v>306.42588048764196</c:v>
                </c:pt>
                <c:pt idx="23">
                  <c:v>303.94546529089956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Feuil1!$C$3</c:f>
              <c:strCache>
                <c:ptCount val="1"/>
                <c:pt idx="0">
                  <c:v>2*250Wc</c:v>
                </c:pt>
              </c:strCache>
            </c:strRef>
          </c:tx>
          <c:marker>
            <c:symbol val="none"/>
          </c:marker>
          <c:xVal>
            <c:strRef>
              <c:f>Feuil1!$A$4:$A$27</c:f>
              <c:strCache>
                <c:ptCount val="24"/>
                <c:pt idx="0">
                  <c:v>1h00</c:v>
                </c:pt>
                <c:pt idx="1">
                  <c:v>2h00</c:v>
                </c:pt>
                <c:pt idx="2">
                  <c:v>3h00</c:v>
                </c:pt>
                <c:pt idx="3">
                  <c:v>4h00</c:v>
                </c:pt>
                <c:pt idx="4">
                  <c:v>5h00</c:v>
                </c:pt>
                <c:pt idx="5">
                  <c:v>6h00</c:v>
                </c:pt>
                <c:pt idx="6">
                  <c:v>7h00</c:v>
                </c:pt>
                <c:pt idx="7">
                  <c:v>8h00</c:v>
                </c:pt>
                <c:pt idx="8">
                  <c:v>9h00</c:v>
                </c:pt>
                <c:pt idx="9">
                  <c:v>10h00</c:v>
                </c:pt>
                <c:pt idx="10">
                  <c:v>11h00</c:v>
                </c:pt>
                <c:pt idx="11">
                  <c:v>12h00</c:v>
                </c:pt>
                <c:pt idx="12">
                  <c:v>13h00</c:v>
                </c:pt>
                <c:pt idx="13">
                  <c:v>14h00</c:v>
                </c:pt>
                <c:pt idx="14">
                  <c:v>15h00</c:v>
                </c:pt>
                <c:pt idx="15">
                  <c:v>16h00</c:v>
                </c:pt>
                <c:pt idx="16">
                  <c:v>17h00</c:v>
                </c:pt>
                <c:pt idx="17">
                  <c:v>18h00</c:v>
                </c:pt>
                <c:pt idx="18">
                  <c:v>19h00</c:v>
                </c:pt>
                <c:pt idx="19">
                  <c:v>20h00</c:v>
                </c:pt>
                <c:pt idx="20">
                  <c:v>21h00</c:v>
                </c:pt>
                <c:pt idx="21">
                  <c:v>22h00</c:v>
                </c:pt>
                <c:pt idx="22">
                  <c:v>23h00</c:v>
                </c:pt>
                <c:pt idx="23">
                  <c:v>24h00</c:v>
                </c:pt>
              </c:strCache>
            </c:strRef>
          </c:xVal>
          <c:yVal>
            <c:numRef>
              <c:f>Feuil1!$K$33:$K$56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8</c:v>
                </c:pt>
                <c:pt idx="7">
                  <c:v>36</c:v>
                </c:pt>
                <c:pt idx="8">
                  <c:v>88</c:v>
                </c:pt>
                <c:pt idx="9">
                  <c:v>141</c:v>
                </c:pt>
                <c:pt idx="10">
                  <c:v>186</c:v>
                </c:pt>
                <c:pt idx="11">
                  <c:v>221</c:v>
                </c:pt>
                <c:pt idx="12">
                  <c:v>241</c:v>
                </c:pt>
                <c:pt idx="13">
                  <c:v>247</c:v>
                </c:pt>
                <c:pt idx="14">
                  <c:v>238</c:v>
                </c:pt>
                <c:pt idx="15">
                  <c:v>215</c:v>
                </c:pt>
                <c:pt idx="16">
                  <c:v>179</c:v>
                </c:pt>
                <c:pt idx="17">
                  <c:v>132</c:v>
                </c:pt>
                <c:pt idx="18">
                  <c:v>80</c:v>
                </c:pt>
                <c:pt idx="19">
                  <c:v>29</c:v>
                </c:pt>
                <c:pt idx="20">
                  <c:v>7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Feuil1!$D$3</c:f>
              <c:strCache>
                <c:ptCount val="1"/>
                <c:pt idx="0">
                  <c:v>10*66Wc</c:v>
                </c:pt>
              </c:strCache>
            </c:strRef>
          </c:tx>
          <c:marker>
            <c:symbol val="none"/>
          </c:marker>
          <c:xVal>
            <c:strRef>
              <c:f>Feuil1!$A$4:$A$27</c:f>
              <c:strCache>
                <c:ptCount val="24"/>
                <c:pt idx="0">
                  <c:v>1h00</c:v>
                </c:pt>
                <c:pt idx="1">
                  <c:v>2h00</c:v>
                </c:pt>
                <c:pt idx="2">
                  <c:v>3h00</c:v>
                </c:pt>
                <c:pt idx="3">
                  <c:v>4h00</c:v>
                </c:pt>
                <c:pt idx="4">
                  <c:v>5h00</c:v>
                </c:pt>
                <c:pt idx="5">
                  <c:v>6h00</c:v>
                </c:pt>
                <c:pt idx="6">
                  <c:v>7h00</c:v>
                </c:pt>
                <c:pt idx="7">
                  <c:v>8h00</c:v>
                </c:pt>
                <c:pt idx="8">
                  <c:v>9h00</c:v>
                </c:pt>
                <c:pt idx="9">
                  <c:v>10h00</c:v>
                </c:pt>
                <c:pt idx="10">
                  <c:v>11h00</c:v>
                </c:pt>
                <c:pt idx="11">
                  <c:v>12h00</c:v>
                </c:pt>
                <c:pt idx="12">
                  <c:v>13h00</c:v>
                </c:pt>
                <c:pt idx="13">
                  <c:v>14h00</c:v>
                </c:pt>
                <c:pt idx="14">
                  <c:v>15h00</c:v>
                </c:pt>
                <c:pt idx="15">
                  <c:v>16h00</c:v>
                </c:pt>
                <c:pt idx="16">
                  <c:v>17h00</c:v>
                </c:pt>
                <c:pt idx="17">
                  <c:v>18h00</c:v>
                </c:pt>
                <c:pt idx="18">
                  <c:v>19h00</c:v>
                </c:pt>
                <c:pt idx="19">
                  <c:v>20h00</c:v>
                </c:pt>
                <c:pt idx="20">
                  <c:v>21h00</c:v>
                </c:pt>
                <c:pt idx="21">
                  <c:v>22h00</c:v>
                </c:pt>
                <c:pt idx="22">
                  <c:v>23h00</c:v>
                </c:pt>
                <c:pt idx="23">
                  <c:v>24h00</c:v>
                </c:pt>
              </c:strCache>
            </c:strRef>
          </c:xVal>
          <c:yVal>
            <c:numRef>
              <c:f>Feuil1!$L$33:$L$56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11</c:v>
                </c:pt>
                <c:pt idx="7">
                  <c:v>44</c:v>
                </c:pt>
                <c:pt idx="8">
                  <c:v>107</c:v>
                </c:pt>
                <c:pt idx="9">
                  <c:v>168</c:v>
                </c:pt>
                <c:pt idx="10">
                  <c:v>221</c:v>
                </c:pt>
                <c:pt idx="11">
                  <c:v>259</c:v>
                </c:pt>
                <c:pt idx="12">
                  <c:v>281</c:v>
                </c:pt>
                <c:pt idx="13">
                  <c:v>288</c:v>
                </c:pt>
                <c:pt idx="14">
                  <c:v>278</c:v>
                </c:pt>
                <c:pt idx="15">
                  <c:v>252</c:v>
                </c:pt>
                <c:pt idx="16">
                  <c:v>211</c:v>
                </c:pt>
                <c:pt idx="17">
                  <c:v>158</c:v>
                </c:pt>
                <c:pt idx="18">
                  <c:v>97</c:v>
                </c:pt>
                <c:pt idx="19">
                  <c:v>37</c:v>
                </c:pt>
                <c:pt idx="20">
                  <c:v>9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Feuil1!$E$3</c:f>
              <c:strCache>
                <c:ptCount val="1"/>
                <c:pt idx="0">
                  <c:v>1*250Wc</c:v>
                </c:pt>
              </c:strCache>
            </c:strRef>
          </c:tx>
          <c:marker>
            <c:symbol val="none"/>
          </c:marker>
          <c:xVal>
            <c:strRef>
              <c:f>Feuil1!$A$4:$A$27</c:f>
              <c:strCache>
                <c:ptCount val="24"/>
                <c:pt idx="0">
                  <c:v>1h00</c:v>
                </c:pt>
                <c:pt idx="1">
                  <c:v>2h00</c:v>
                </c:pt>
                <c:pt idx="2">
                  <c:v>3h00</c:v>
                </c:pt>
                <c:pt idx="3">
                  <c:v>4h00</c:v>
                </c:pt>
                <c:pt idx="4">
                  <c:v>5h00</c:v>
                </c:pt>
                <c:pt idx="5">
                  <c:v>6h00</c:v>
                </c:pt>
                <c:pt idx="6">
                  <c:v>7h00</c:v>
                </c:pt>
                <c:pt idx="7">
                  <c:v>8h00</c:v>
                </c:pt>
                <c:pt idx="8">
                  <c:v>9h00</c:v>
                </c:pt>
                <c:pt idx="9">
                  <c:v>10h00</c:v>
                </c:pt>
                <c:pt idx="10">
                  <c:v>11h00</c:v>
                </c:pt>
                <c:pt idx="11">
                  <c:v>12h00</c:v>
                </c:pt>
                <c:pt idx="12">
                  <c:v>13h00</c:v>
                </c:pt>
                <c:pt idx="13">
                  <c:v>14h00</c:v>
                </c:pt>
                <c:pt idx="14">
                  <c:v>15h00</c:v>
                </c:pt>
                <c:pt idx="15">
                  <c:v>16h00</c:v>
                </c:pt>
                <c:pt idx="16">
                  <c:v>17h00</c:v>
                </c:pt>
                <c:pt idx="17">
                  <c:v>18h00</c:v>
                </c:pt>
                <c:pt idx="18">
                  <c:v>19h00</c:v>
                </c:pt>
                <c:pt idx="19">
                  <c:v>20h00</c:v>
                </c:pt>
                <c:pt idx="20">
                  <c:v>21h00</c:v>
                </c:pt>
                <c:pt idx="21">
                  <c:v>22h00</c:v>
                </c:pt>
                <c:pt idx="22">
                  <c:v>23h00</c:v>
                </c:pt>
                <c:pt idx="23">
                  <c:v>24h00</c:v>
                </c:pt>
              </c:strCache>
            </c:strRef>
          </c:xVal>
          <c:yVal>
            <c:numRef>
              <c:f>Feuil1!$M$33:$M$56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4</c:v>
                </c:pt>
                <c:pt idx="7">
                  <c:v>18</c:v>
                </c:pt>
                <c:pt idx="8">
                  <c:v>43</c:v>
                </c:pt>
                <c:pt idx="9">
                  <c:v>69</c:v>
                </c:pt>
                <c:pt idx="10">
                  <c:v>91</c:v>
                </c:pt>
                <c:pt idx="11">
                  <c:v>108</c:v>
                </c:pt>
                <c:pt idx="12">
                  <c:v>117</c:v>
                </c:pt>
                <c:pt idx="13">
                  <c:v>120</c:v>
                </c:pt>
                <c:pt idx="14">
                  <c:v>116</c:v>
                </c:pt>
                <c:pt idx="15">
                  <c:v>105</c:v>
                </c:pt>
                <c:pt idx="16">
                  <c:v>88</c:v>
                </c:pt>
                <c:pt idx="17">
                  <c:v>65</c:v>
                </c:pt>
                <c:pt idx="18">
                  <c:v>39</c:v>
                </c:pt>
                <c:pt idx="19">
                  <c:v>15</c:v>
                </c:pt>
                <c:pt idx="20">
                  <c:v>3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7733064"/>
        <c:axId val="227736592"/>
      </c:scatterChart>
      <c:valAx>
        <c:axId val="227733064"/>
        <c:scaling>
          <c:orientation val="minMax"/>
          <c:max val="24"/>
          <c:min val="1"/>
        </c:scaling>
        <c:delete val="0"/>
        <c:axPos val="b"/>
        <c:title>
          <c:tx>
            <c:rich>
              <a:bodyPr/>
              <a:lstStyle/>
              <a:p>
                <a:pPr>
                  <a:defRPr lang="fr-FR" sz="800" noProof="0"/>
                </a:pPr>
                <a:r>
                  <a:rPr lang="fr-FR" sz="800" noProof="0" smtClean="0"/>
                  <a:t>Heures </a:t>
                </a:r>
                <a:r>
                  <a:rPr lang="fr-FR" sz="800" noProof="0"/>
                  <a:t>d'une journée de juillet 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227736592"/>
        <c:crosses val="autoZero"/>
        <c:crossBetween val="midCat"/>
      </c:valAx>
      <c:valAx>
        <c:axId val="227736592"/>
        <c:scaling>
          <c:orientation val="minMax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800" b="1"/>
                </a:pPr>
                <a:r>
                  <a:rPr lang="en-US" sz="800" b="1"/>
                  <a:t>Consommation (Wh)</a:t>
                </a:r>
              </a:p>
            </c:rich>
          </c:tx>
          <c:layout/>
          <c:overlay val="0"/>
        </c:title>
        <c:numFmt formatCode="0" sourceLinked="0"/>
        <c:majorTickMark val="none"/>
        <c:minorTickMark val="none"/>
        <c:tickLblPos val="nextTo"/>
        <c:crossAx val="227733064"/>
        <c:crosses val="autoZero"/>
        <c:crossBetween val="midCat"/>
        <c:majorUnit val="100"/>
      </c:valAx>
    </c:plotArea>
    <c:legend>
      <c:legendPos val="r"/>
      <c:layout>
        <c:manualLayout>
          <c:xMode val="edge"/>
          <c:yMode val="edge"/>
          <c:x val="0.7947389198253767"/>
          <c:y val="0.41250159608427533"/>
          <c:w val="0.20526108017462519"/>
          <c:h val="0.28229410512875081"/>
        </c:manualLayout>
      </c:layout>
      <c:overlay val="0"/>
      <c:txPr>
        <a:bodyPr/>
        <a:lstStyle/>
        <a:p>
          <a:pPr>
            <a:defRPr sz="800"/>
          </a:pPr>
          <a:endParaRPr lang="fr-FR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401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217FF6E-EA7D-4ECA-91AE-A63311D7D8E2}" type="datetimeFigureOut">
              <a:rPr lang="fr-FR"/>
              <a:pPr>
                <a:defRPr/>
              </a:pPr>
              <a:t>04/09/2015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401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79CB99-9F5E-4F14-868D-E0427B7749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045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4010" y="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ABA299D-00BC-4283-90A2-29E6C0CE682A}" type="datetimeFigureOut">
              <a:rPr lang="fr-FR"/>
              <a:pPr>
                <a:defRPr/>
              </a:pPr>
              <a:t>04/09/2015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74713" y="738188"/>
            <a:ext cx="4914900" cy="36861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274" y="4670663"/>
            <a:ext cx="5330190" cy="44248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4010" y="9339620"/>
            <a:ext cx="2887186" cy="49164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0ABD4F-AD52-4B9B-A4A3-9F049E5803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6972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uver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couv-bleu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3402" y="1763936"/>
            <a:ext cx="6148785" cy="1291807"/>
          </a:xfrm>
        </p:spPr>
        <p:txBody>
          <a:bodyPr lIns="180000" rIns="0" anchor="t">
            <a:spAutoFit/>
          </a:bodyPr>
          <a:lstStyle>
            <a:lvl1pPr>
              <a:lnSpc>
                <a:spcPts val="4600"/>
              </a:lnSpc>
              <a:defRPr sz="4600" b="0" i="0">
                <a:solidFill>
                  <a:srgbClr val="FFFFFF"/>
                </a:solidFill>
                <a:latin typeface="VAG Rounded Std Light"/>
                <a:cs typeface="VAG Rounded Std Light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63402" y="1261045"/>
            <a:ext cx="6148785" cy="765167"/>
          </a:xfrm>
        </p:spPr>
        <p:txBody>
          <a:bodyPr lIns="180000" rIns="0">
            <a:spAutoFit/>
          </a:bodyPr>
          <a:lstStyle>
            <a:lvl1pPr marL="0" indent="0" algn="l">
              <a:lnSpc>
                <a:spcPts val="2600"/>
              </a:lnSpc>
              <a:buNone/>
              <a:defRPr sz="2400">
                <a:solidFill>
                  <a:srgbClr val="313231"/>
                </a:solidFill>
                <a:latin typeface="ITC Lubalin Graph Std Demi"/>
                <a:cs typeface="ITC Lubalin Graph Std Dem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2668588" y="5934075"/>
            <a:ext cx="250825" cy="231775"/>
          </a:xfrm>
          <a:prstGeom prst="roundRect">
            <a:avLst>
              <a:gd name="adj" fmla="val 50000"/>
            </a:avLst>
          </a:prstGeom>
          <a:solidFill>
            <a:srgbClr val="0083C3"/>
          </a:solidFill>
          <a:ln w="12700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0" rIns="91440" bIns="1080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lang="fr-FR" sz="1000">
                <a:solidFill>
                  <a:srgbClr val="FFFFFF"/>
                </a:solidFill>
                <a:latin typeface="HelveticaNeueLT Std Lt"/>
                <a:cs typeface="HelveticaNeueLT Std Lt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chapitre -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fond-slide-bleu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lipse 4"/>
          <p:cNvSpPr/>
          <p:nvPr userDrawn="1"/>
        </p:nvSpPr>
        <p:spPr>
          <a:xfrm>
            <a:off x="8397875" y="6435725"/>
            <a:ext cx="215900" cy="215900"/>
          </a:xfrm>
          <a:prstGeom prst="ellipse">
            <a:avLst/>
          </a:prstGeom>
          <a:solidFill>
            <a:srgbClr val="0083C3"/>
          </a:solidFill>
          <a:ln w="127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8000" bIns="1800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0">
              <a:solidFill>
                <a:srgbClr val="12A9D9"/>
              </a:solidFill>
              <a:latin typeface="HelveticaNeueLT Std Lt"/>
              <a:cs typeface="HelveticaNeueLT Std 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8277" y="1282193"/>
            <a:ext cx="6653911" cy="1362075"/>
          </a:xfrm>
        </p:spPr>
        <p:txBody>
          <a:bodyPr lIns="180000" tIns="0" rIns="0" anchor="t"/>
          <a:lstStyle>
            <a:lvl1pPr algn="l">
              <a:lnSpc>
                <a:spcPts val="4200"/>
              </a:lnSpc>
              <a:defRPr sz="4000" b="0" cap="none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958277" y="2644268"/>
            <a:ext cx="6536436" cy="1500187"/>
          </a:xfrm>
        </p:spPr>
        <p:txBody>
          <a:bodyPr lIns="180000" rIns="0"/>
          <a:lstStyle>
            <a:lvl1pPr marL="0" indent="0">
              <a:lnSpc>
                <a:spcPts val="2300"/>
              </a:lnSpc>
              <a:buNone/>
              <a:defRPr sz="2000">
                <a:solidFill>
                  <a:srgbClr val="31323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D2B94C0-C9DC-485F-9AD2-4EC49AEB89F9}" type="slidenum">
              <a:rPr/>
              <a:pPr>
                <a:defRPr/>
              </a:pPr>
              <a:t>‹N°›</a:t>
            </a:fld>
            <a:endParaRPr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7850188" y="6419850"/>
            <a:ext cx="250825" cy="231775"/>
          </a:xfrm>
          <a:prstGeom prst="roundRect">
            <a:avLst>
              <a:gd name="adj" fmla="val 50000"/>
            </a:avLst>
          </a:prstGeom>
          <a:solidFill>
            <a:srgbClr val="0083C3"/>
          </a:solidFill>
          <a:ln w="12700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0" rIns="91440" bIns="1080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lang="fr-FR" sz="1000">
                <a:solidFill>
                  <a:srgbClr val="FFFFFF"/>
                </a:solidFill>
                <a:latin typeface="HelveticaNeueLT Std Lt"/>
                <a:cs typeface="HelveticaNeueLT Std Lt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chapitre -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58277" y="1282193"/>
            <a:ext cx="6653911" cy="1362075"/>
          </a:xfrm>
        </p:spPr>
        <p:txBody>
          <a:bodyPr lIns="180000" tIns="0" rIns="0" anchor="t"/>
          <a:lstStyle>
            <a:lvl1pPr algn="l">
              <a:lnSpc>
                <a:spcPts val="4200"/>
              </a:lnSpc>
              <a:defRPr sz="4000" b="0" cap="none"/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958277" y="2644268"/>
            <a:ext cx="6536436" cy="1500187"/>
          </a:xfrm>
        </p:spPr>
        <p:txBody>
          <a:bodyPr lIns="180000" rIns="0"/>
          <a:lstStyle>
            <a:lvl1pPr marL="0" indent="0">
              <a:lnSpc>
                <a:spcPts val="2300"/>
              </a:lnSpc>
              <a:buNone/>
              <a:defRPr sz="2000">
                <a:solidFill>
                  <a:srgbClr val="12A9D9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noFill/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fld id="{C9DE64AE-B227-4221-8F3B-07A9E3425973}" type="slidenum">
              <a:rPr/>
              <a:pPr>
                <a:defRPr/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noFill/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fld id="{4B64CB50-FC77-4B1B-965A-A6EE16463C8A}" type="slidenum">
              <a:rPr/>
              <a:pPr>
                <a:defRPr/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noFill/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fld id="{DB4E34E4-06CD-4701-B5FB-8F9B4BF98B64}" type="slidenum">
              <a:rPr/>
              <a:pPr>
                <a:defRPr/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hapitre 1 horizontal"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page4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85800" y="5870446"/>
            <a:ext cx="8339345" cy="98755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4155" y="172089"/>
            <a:ext cx="7907075" cy="1096672"/>
          </a:xfrm>
        </p:spPr>
        <p:txBody>
          <a:bodyPr anchor="t" anchorCtr="0">
            <a:noAutofit/>
          </a:bodyPr>
          <a:lstStyle>
            <a:lvl1pPr algn="l">
              <a:lnSpc>
                <a:spcPts val="4000"/>
              </a:lnSpc>
              <a:defRPr sz="3800">
                <a:solidFill>
                  <a:schemeClr val="tx1"/>
                </a:solidFill>
              </a:defRPr>
            </a:lvl1pPr>
          </a:lstStyle>
          <a:p>
            <a:r>
              <a:rPr lang="fr-FR" noProof="0" smtClean="0"/>
              <a:t>Cliquez pour modifier le style du titre</a:t>
            </a:r>
            <a:endParaRPr lang="fr-FR" noProof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4"/>
          </p:nvPr>
        </p:nvSpPr>
        <p:spPr>
          <a:xfrm>
            <a:off x="854155" y="1268760"/>
            <a:ext cx="7907075" cy="499741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400">
                <a:solidFill>
                  <a:schemeClr val="bg2"/>
                </a:solidFill>
                <a:latin typeface="+mn-lt"/>
              </a:defRPr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 noProof="0" smtClean="0"/>
              <a:t>Cliquez pour modifier les styles du texte du masque</a:t>
            </a:r>
          </a:p>
        </p:txBody>
      </p:sp>
      <p:sp>
        <p:nvSpPr>
          <p:cNvPr id="19" name="Espace réservé du contenu 18"/>
          <p:cNvSpPr>
            <a:spLocks noGrp="1"/>
          </p:cNvSpPr>
          <p:nvPr>
            <p:ph sz="quarter" idx="15"/>
          </p:nvPr>
        </p:nvSpPr>
        <p:spPr>
          <a:xfrm>
            <a:off x="854155" y="1916832"/>
            <a:ext cx="7921377" cy="414276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800">
                <a:solidFill>
                  <a:schemeClr val="accent4"/>
                </a:solidFill>
                <a:latin typeface="+mn-lt"/>
              </a:defRPr>
            </a:lvl1pPr>
            <a:lvl2pPr marL="446088" indent="-1746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accent5"/>
              </a:buClr>
              <a:buFontTx/>
              <a:buChar char="-"/>
              <a:defRPr sz="1600">
                <a:solidFill>
                  <a:srgbClr val="347F2B"/>
                </a:solidFill>
                <a:latin typeface="+mn-lt"/>
              </a:defRPr>
            </a:lvl2pPr>
            <a:lvl3pPr marL="631825" indent="-185738">
              <a:spcBef>
                <a:spcPts val="0"/>
              </a:spcBef>
              <a:spcAft>
                <a:spcPts val="300"/>
              </a:spcAft>
              <a:buClr>
                <a:schemeClr val="accent5"/>
              </a:buClr>
              <a:buFontTx/>
              <a:buChar char="-"/>
              <a:defRPr sz="1400">
                <a:solidFill>
                  <a:srgbClr val="347F2B"/>
                </a:solidFill>
                <a:latin typeface="+mn-lt"/>
              </a:defRPr>
            </a:lvl3pPr>
            <a:lvl4pPr marL="265113" indent="-265113">
              <a:spcBef>
                <a:spcPts val="0"/>
              </a:spcBef>
              <a:spcAft>
                <a:spcPts val="300"/>
              </a:spcAft>
              <a:buFontTx/>
              <a:buChar char="-"/>
              <a:defRPr sz="2000">
                <a:solidFill>
                  <a:srgbClr val="347F2B"/>
                </a:solidFill>
                <a:latin typeface="+mj-lt"/>
              </a:defRPr>
            </a:lvl4pPr>
            <a:lvl5pPr marL="265113" indent="-265113">
              <a:spcBef>
                <a:spcPts val="0"/>
              </a:spcBef>
              <a:spcAft>
                <a:spcPts val="300"/>
              </a:spcAft>
              <a:buFontTx/>
              <a:buChar char="-"/>
              <a:defRPr sz="2000">
                <a:solidFill>
                  <a:srgbClr val="347F2B"/>
                </a:solidFill>
                <a:latin typeface="+mj-lt"/>
              </a:defRPr>
            </a:lvl5pPr>
          </a:lstStyle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6"/>
          </p:nvPr>
        </p:nvSpPr>
        <p:spPr>
          <a:xfrm>
            <a:off x="6084167" y="6422052"/>
            <a:ext cx="14092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A4C400"/>
                </a:solidFill>
              </a:defRPr>
            </a:lvl1pPr>
          </a:lstStyle>
          <a:p>
            <a:fld id="{3E282363-3A2E-41DE-AD80-946A0D298040}" type="datetime4">
              <a:rPr lang="fr-FR" noProof="0" smtClean="0"/>
              <a:pPr/>
              <a:t>4 septembre 2015</a:t>
            </a:fld>
            <a:endParaRPr lang="fr-FR" noProof="0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8"/>
          </p:nvPr>
        </p:nvSpPr>
        <p:spPr>
          <a:xfrm>
            <a:off x="1226988" y="6431059"/>
            <a:ext cx="478517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A4C400"/>
                </a:solidFill>
              </a:defRPr>
            </a:lvl1pPr>
          </a:lstStyle>
          <a:p>
            <a:r>
              <a:rPr lang="fr-FR" noProof="0" dirty="0" smtClean="0"/>
              <a:t>Plan Marketing Développement Produits - Produit XXX</a:t>
            </a:r>
            <a:endParaRPr lang="fr-FR" noProof="0" dirty="0"/>
          </a:p>
        </p:txBody>
      </p:sp>
      <p:sp>
        <p:nvSpPr>
          <p:cNvPr id="17" name="Ellipse 16"/>
          <p:cNvSpPr/>
          <p:nvPr userDrawn="1"/>
        </p:nvSpPr>
        <p:spPr>
          <a:xfrm>
            <a:off x="214282" y="6357958"/>
            <a:ext cx="285752" cy="28575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fld id="{C472C21B-FB6A-4A5F-A409-73A4085D9CD8}" type="slidenum">
              <a:rPr lang="fr-FR" sz="900" noProof="0" smtClean="0">
                <a:solidFill>
                  <a:schemeClr val="bg1"/>
                </a:solidFill>
              </a:rPr>
              <a:pPr algn="ctr"/>
              <a:t>‹N°›</a:t>
            </a:fld>
            <a:endParaRPr lang="fr-FR" sz="900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uver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montage-couv-ppt-gazier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3402" y="1763936"/>
            <a:ext cx="6148785" cy="1291807"/>
          </a:xfrm>
        </p:spPr>
        <p:txBody>
          <a:bodyPr lIns="180000" rIns="0" anchor="t">
            <a:spAutoFit/>
          </a:bodyPr>
          <a:lstStyle>
            <a:lvl1pPr>
              <a:lnSpc>
                <a:spcPts val="4600"/>
              </a:lnSpc>
              <a:defRPr sz="4600" b="0" i="0">
                <a:solidFill>
                  <a:srgbClr val="FFFFFF"/>
                </a:solidFill>
                <a:latin typeface="VAG Rounded Std Light"/>
                <a:cs typeface="VAG Rounded Std Light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63402" y="1261045"/>
            <a:ext cx="6148785" cy="765167"/>
          </a:xfrm>
        </p:spPr>
        <p:txBody>
          <a:bodyPr lIns="180000" rIns="0">
            <a:spAutoFit/>
          </a:bodyPr>
          <a:lstStyle>
            <a:lvl1pPr marL="0" indent="0" algn="l">
              <a:lnSpc>
                <a:spcPts val="2600"/>
              </a:lnSpc>
              <a:buNone/>
              <a:defRPr sz="2400">
                <a:solidFill>
                  <a:srgbClr val="313231"/>
                </a:solidFill>
                <a:latin typeface="ITC Lubalin Graph Std Demi"/>
                <a:cs typeface="ITC Lubalin Graph Std Dem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2668588" y="5934075"/>
            <a:ext cx="250825" cy="2317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0" rIns="91440" bIns="1080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lang="fr-FR" sz="10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NeueLT Std"/>
                <a:cs typeface="HelveticaNeueLT Std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uvertur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montage-couv-ppt-cecile2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3402" y="1763936"/>
            <a:ext cx="6148785" cy="1291807"/>
          </a:xfrm>
        </p:spPr>
        <p:txBody>
          <a:bodyPr lIns="180000" rIns="0" anchor="t">
            <a:spAutoFit/>
          </a:bodyPr>
          <a:lstStyle>
            <a:lvl1pPr>
              <a:lnSpc>
                <a:spcPts val="4600"/>
              </a:lnSpc>
              <a:defRPr sz="4600" b="0" i="0">
                <a:solidFill>
                  <a:srgbClr val="FFFFFF"/>
                </a:solidFill>
                <a:latin typeface="VAG Rounded Std Light"/>
                <a:cs typeface="VAG Rounded Std Light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63402" y="1261045"/>
            <a:ext cx="6148785" cy="765167"/>
          </a:xfrm>
        </p:spPr>
        <p:txBody>
          <a:bodyPr lIns="180000" rIns="0">
            <a:spAutoFit/>
          </a:bodyPr>
          <a:lstStyle>
            <a:lvl1pPr marL="0" indent="0" algn="l">
              <a:lnSpc>
                <a:spcPts val="2600"/>
              </a:lnSpc>
              <a:buNone/>
              <a:defRPr sz="2400">
                <a:solidFill>
                  <a:srgbClr val="313231"/>
                </a:solidFill>
                <a:latin typeface="ITC Lubalin Graph Std Demi"/>
                <a:cs typeface="ITC Lubalin Graph Std Dem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2668588" y="5934075"/>
            <a:ext cx="250825" cy="2317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0" rIns="91440" bIns="1080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lang="fr-FR" sz="1000" b="0" i="0">
                <a:solidFill>
                  <a:schemeClr val="tx1">
                    <a:lumMod val="50000"/>
                    <a:lumOff val="50000"/>
                  </a:schemeClr>
                </a:solidFill>
                <a:latin typeface="HelveticaNeueLT Std"/>
                <a:cs typeface="HelveticaNeueLT Std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uvertur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couv-blanc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86502388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962775" y="3144838"/>
            <a:ext cx="1897063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3402" y="1763936"/>
            <a:ext cx="6148785" cy="1291807"/>
          </a:xfrm>
        </p:spPr>
        <p:txBody>
          <a:bodyPr lIns="180000" rIns="0" anchor="t">
            <a:spAutoFit/>
          </a:bodyPr>
          <a:lstStyle>
            <a:lvl1pPr>
              <a:lnSpc>
                <a:spcPts val="4600"/>
              </a:lnSpc>
              <a:defRPr sz="4600" b="0" i="0">
                <a:solidFill>
                  <a:srgbClr val="12A9D9"/>
                </a:solidFill>
                <a:latin typeface="VAG Rounded Std Light"/>
                <a:cs typeface="VAG Rounded Std Light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63402" y="1261045"/>
            <a:ext cx="6148785" cy="765167"/>
          </a:xfrm>
        </p:spPr>
        <p:txBody>
          <a:bodyPr lIns="180000" rIns="0">
            <a:spAutoFit/>
          </a:bodyPr>
          <a:lstStyle>
            <a:lvl1pPr marL="0" indent="0" algn="l">
              <a:lnSpc>
                <a:spcPts val="2600"/>
              </a:lnSpc>
              <a:buNone/>
              <a:defRPr sz="2400">
                <a:solidFill>
                  <a:srgbClr val="313231"/>
                </a:solidFill>
                <a:latin typeface="ITC Lubalin Graph Std Demi"/>
                <a:cs typeface="ITC Lubalin Graph Std Dem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2668588" y="5934075"/>
            <a:ext cx="250825" cy="2317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12A9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0" rIns="91440" bIns="1080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lang="fr-FR" sz="1000">
                <a:solidFill>
                  <a:srgbClr val="12A9D9"/>
                </a:solidFill>
                <a:latin typeface="HelveticaNeueLT Std Lt"/>
                <a:cs typeface="HelveticaNeueLT Std Lt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ouvertur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couv-blanc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3402" y="1763936"/>
            <a:ext cx="6148785" cy="1291807"/>
          </a:xfrm>
        </p:spPr>
        <p:txBody>
          <a:bodyPr lIns="180000" rIns="0" anchor="t">
            <a:spAutoFit/>
          </a:bodyPr>
          <a:lstStyle>
            <a:lvl1pPr>
              <a:lnSpc>
                <a:spcPts val="4600"/>
              </a:lnSpc>
              <a:defRPr sz="4600" b="0" i="0">
                <a:solidFill>
                  <a:srgbClr val="12A9D9"/>
                </a:solidFill>
                <a:latin typeface="VAG Rounded Std Light"/>
                <a:cs typeface="VAG Rounded Std Light"/>
              </a:defRPr>
            </a:lvl1pPr>
          </a:lstStyle>
          <a:p>
            <a:r>
              <a:rPr lang="fr-FR" dirty="0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463402" y="1261045"/>
            <a:ext cx="6148785" cy="765167"/>
          </a:xfrm>
        </p:spPr>
        <p:txBody>
          <a:bodyPr lIns="180000" rIns="0">
            <a:spAutoFit/>
          </a:bodyPr>
          <a:lstStyle>
            <a:lvl1pPr marL="0" indent="0" algn="l">
              <a:lnSpc>
                <a:spcPts val="2600"/>
              </a:lnSpc>
              <a:buNone/>
              <a:defRPr sz="2400">
                <a:solidFill>
                  <a:srgbClr val="313231"/>
                </a:solidFill>
                <a:latin typeface="ITC Lubalin Graph Std Demi"/>
                <a:cs typeface="ITC Lubalin Graph Std Dem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2668588" y="5934075"/>
            <a:ext cx="250825" cy="2317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>
            <a:solidFill>
              <a:srgbClr val="12A9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0" rIns="91440" bIns="1080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lang="fr-FR" sz="1000">
                <a:solidFill>
                  <a:srgbClr val="12A9D9"/>
                </a:solidFill>
                <a:latin typeface="HelveticaNeueLT Std Lt"/>
                <a:cs typeface="HelveticaNeueLT Std Lt"/>
              </a:defRPr>
            </a:lvl1pPr>
          </a:lstStyle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noFill/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fld id="{5EF170BB-E0F2-420A-A3CC-1CE531CB67CD}" type="slidenum">
              <a:rPr/>
              <a:pPr>
                <a:defRPr/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zon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couv-large.png"/>
          <p:cNvPicPr>
            <a:picLocks noChangeAspect="1"/>
          </p:cNvPicPr>
          <p:nvPr userDrawn="1"/>
        </p:nvPicPr>
        <p:blipFill>
          <a:blip r:embed="rId2"/>
          <a:srcRect l="2" r="76646"/>
          <a:stretch>
            <a:fillRect/>
          </a:stretch>
        </p:blipFill>
        <p:spPr bwMode="auto">
          <a:xfrm>
            <a:off x="0" y="0"/>
            <a:ext cx="2135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5500" y="1600200"/>
            <a:ext cx="7823671" cy="4525963"/>
          </a:xfrm>
        </p:spPr>
        <p:txBody>
          <a:bodyPr lIns="72000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78D8-05F6-4E55-8AA0-378C6C263953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info cl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79002" y="1600200"/>
            <a:ext cx="1608408" cy="5095839"/>
          </a:xfrm>
          <a:noFill/>
        </p:spPr>
        <p:txBody>
          <a:bodyPr>
            <a:spAutoFit/>
          </a:bodyPr>
          <a:lstStyle>
            <a:lvl1pPr marL="0" indent="0" algn="r">
              <a:lnSpc>
                <a:spcPts val="3500"/>
              </a:lnSpc>
              <a:buFontTx/>
              <a:buNone/>
              <a:defRPr sz="3500" kern="0" spc="-50">
                <a:solidFill>
                  <a:srgbClr val="12A9D9"/>
                </a:solidFill>
                <a:latin typeface="ITC Lubalin Graph Std Demi"/>
                <a:cs typeface="ITC Lubalin Graph Std Demi"/>
              </a:defRPr>
            </a:lvl1pPr>
            <a:lvl2pPr marL="3175" indent="0" algn="r">
              <a:lnSpc>
                <a:spcPts val="1700"/>
              </a:lnSpc>
              <a:buFontTx/>
              <a:buNone/>
              <a:defRPr sz="1500">
                <a:solidFill>
                  <a:srgbClr val="313231"/>
                </a:solidFill>
                <a:latin typeface="ITC Lubalin Graph Std Demi"/>
                <a:cs typeface="ITC Lubalin Graph Std Demi"/>
              </a:defRPr>
            </a:lvl2pPr>
            <a:lvl3pPr marL="809625" indent="0">
              <a:buFontTx/>
              <a:buNone/>
              <a:defRPr>
                <a:solidFill>
                  <a:schemeClr val="bg1"/>
                </a:solidFill>
              </a:defRPr>
            </a:lvl3pPr>
            <a:lvl4pPr marL="892175" indent="0">
              <a:buFontTx/>
              <a:buNone/>
              <a:defRPr>
                <a:solidFill>
                  <a:schemeClr val="bg1"/>
                </a:solidFill>
              </a:defRPr>
            </a:lvl4pPr>
            <a:lvl5pPr marL="10763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4"/>
          </p:nvPr>
        </p:nvSpPr>
        <p:spPr>
          <a:noFill/>
          <a:ln w="127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>
            <a:lvl1pPr>
              <a:defRPr/>
            </a:lvl1pPr>
          </a:lstStyle>
          <a:p>
            <a:pPr>
              <a:defRPr/>
            </a:pPr>
            <a:fld id="{A7F8E040-C6EF-4CE4-9303-D3D8D1DAF834}" type="slidenum">
              <a:rPr/>
              <a:pPr>
                <a:defRPr/>
              </a:pPr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encadré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 userDrawn="1"/>
        </p:nvSpPr>
        <p:spPr>
          <a:xfrm>
            <a:off x="349250" y="1525588"/>
            <a:ext cx="1438275" cy="5003800"/>
          </a:xfrm>
          <a:prstGeom prst="roundRect">
            <a:avLst>
              <a:gd name="adj" fmla="val 7777"/>
            </a:avLst>
          </a:prstGeom>
          <a:solidFill>
            <a:srgbClr val="12A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349250" y="1600200"/>
            <a:ext cx="1438159" cy="1123384"/>
          </a:xfrm>
          <a:noFill/>
        </p:spPr>
        <p:txBody>
          <a:bodyPr>
            <a:spAutoFit/>
          </a:bodyPr>
          <a:lstStyle>
            <a:lvl1pPr marL="0" indent="0">
              <a:lnSpc>
                <a:spcPts val="1500"/>
              </a:lnSpc>
              <a:buFontTx/>
              <a:buNone/>
              <a:defRPr sz="1500">
                <a:solidFill>
                  <a:schemeClr val="bg1"/>
                </a:solidFill>
              </a:defRPr>
            </a:lvl1pPr>
            <a:lvl2pPr marL="3175" indent="0">
              <a:lnSpc>
                <a:spcPts val="1400"/>
              </a:lnSpc>
              <a:buFontTx/>
              <a:buNone/>
              <a:defRPr sz="1200">
                <a:solidFill>
                  <a:schemeClr val="bg1"/>
                </a:solidFill>
              </a:defRPr>
            </a:lvl2pPr>
            <a:lvl3pPr marL="809625" indent="0">
              <a:buFontTx/>
              <a:buNone/>
              <a:defRPr>
                <a:solidFill>
                  <a:schemeClr val="bg1"/>
                </a:solidFill>
              </a:defRPr>
            </a:lvl3pPr>
            <a:lvl4pPr marL="892175" indent="0">
              <a:buFontTx/>
              <a:buNone/>
              <a:defRPr>
                <a:solidFill>
                  <a:schemeClr val="bg1"/>
                </a:solidFill>
              </a:defRPr>
            </a:lvl4pPr>
            <a:lvl5pPr marL="1076325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7BBF3-2CB6-42EA-BD0C-6B87A1823879}" type="slidenum">
              <a:rPr/>
              <a:pPr>
                <a:defRPr/>
              </a:pPr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9" descr="fond-slide2.png"/>
          <p:cNvPicPr>
            <a:picLocks noChangeAspect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llipse 14"/>
          <p:cNvSpPr/>
          <p:nvPr userDrawn="1"/>
        </p:nvSpPr>
        <p:spPr>
          <a:xfrm>
            <a:off x="8397875" y="6435725"/>
            <a:ext cx="215900" cy="215900"/>
          </a:xfrm>
          <a:prstGeom prst="ellipse">
            <a:avLst/>
          </a:prstGeom>
          <a:solidFill>
            <a:schemeClr val="bg1"/>
          </a:solidFill>
          <a:ln w="12700" cmpd="sng">
            <a:solidFill>
              <a:srgbClr val="12A9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8000" bIns="1800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000">
              <a:solidFill>
                <a:srgbClr val="12A9D9"/>
              </a:solidFill>
              <a:latin typeface="HelveticaNeueLT Std Lt"/>
              <a:cs typeface="HelveticaNeueLT Std Lt"/>
            </a:endParaRPr>
          </a:p>
        </p:txBody>
      </p:sp>
      <p:sp>
        <p:nvSpPr>
          <p:cNvPr id="1028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2135188" y="150813"/>
            <a:ext cx="6551612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9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787525" y="1600200"/>
            <a:ext cx="68611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50250" y="6435725"/>
            <a:ext cx="311150" cy="190500"/>
          </a:xfrm>
          <a:prstGeom prst="rect">
            <a:avLst/>
          </a:prstGeom>
          <a:noFill/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18000" rIns="0" bIns="1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lang="fr-FR" sz="1000" kern="0" spc="-140">
                <a:solidFill>
                  <a:srgbClr val="12A9D9"/>
                </a:solidFill>
                <a:latin typeface="HelveticaNeueLT Std Lt"/>
                <a:cs typeface="HelveticaNeueLT Std Lt"/>
              </a:defRPr>
            </a:lvl1pPr>
          </a:lstStyle>
          <a:p>
            <a:pPr>
              <a:defRPr/>
            </a:pPr>
            <a:fld id="{D3069B84-6C03-4E9D-9E2D-36773393A2B2}" type="slidenum">
              <a:rPr/>
              <a:pPr>
                <a:defRPr/>
              </a:pPr>
              <a:t>‹N°›</a:t>
            </a:fld>
            <a:endParaRPr dirty="0"/>
          </a:p>
        </p:txBody>
      </p:sp>
      <p:sp>
        <p:nvSpPr>
          <p:cNvPr id="12" name="Rectangle à coins arrondis 11"/>
          <p:cNvSpPr/>
          <p:nvPr userDrawn="1"/>
        </p:nvSpPr>
        <p:spPr>
          <a:xfrm>
            <a:off x="5129213" y="6416675"/>
            <a:ext cx="2971800" cy="231775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12700" cmpd="sng">
            <a:solidFill>
              <a:srgbClr val="12A9D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0" bIns="10800" anchor="ctr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000" dirty="0">
                <a:solidFill>
                  <a:srgbClr val="12A9D9"/>
                </a:solidFill>
                <a:latin typeface="HelveticaNeueLT Std Lt"/>
                <a:cs typeface="HelveticaNeueLT Std Lt"/>
              </a:rPr>
              <a:t>Pied de page ou date – à remplir dans le masque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20" r:id="rId6"/>
    <p:sldLayoutId id="2147483730" r:id="rId7"/>
    <p:sldLayoutId id="2147483721" r:id="rId8"/>
    <p:sldLayoutId id="2147483731" r:id="rId9"/>
    <p:sldLayoutId id="2147483732" r:id="rId10"/>
    <p:sldLayoutId id="2147483722" r:id="rId11"/>
    <p:sldLayoutId id="2147483723" r:id="rId12"/>
    <p:sldLayoutId id="2147483724" r:id="rId13"/>
    <p:sldLayoutId id="2147483733" r:id="rId14"/>
  </p:sldLayoutIdLst>
  <p:hf hdr="0" dt="0"/>
  <p:txStyles>
    <p:titleStyle>
      <a:lvl1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 kern="12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1pPr>
      <a:lvl2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2pPr>
      <a:lvl3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3pPr>
      <a:lvl4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4pPr>
      <a:lvl5pPr algn="l" defTabSz="457200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5pPr>
      <a:lvl6pPr marL="457200" algn="l" defTabSz="457200" rtl="0" fontAlgn="base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6pPr>
      <a:lvl7pPr marL="914400" algn="l" defTabSz="457200" rtl="0" fontAlgn="base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7pPr>
      <a:lvl8pPr marL="1371600" algn="l" defTabSz="457200" rtl="0" fontAlgn="base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8pPr>
      <a:lvl9pPr marL="1828800" algn="l" defTabSz="457200" rtl="0" fontAlgn="base">
        <a:lnSpc>
          <a:spcPts val="2800"/>
        </a:lnSpc>
        <a:spcBef>
          <a:spcPct val="0"/>
        </a:spcBef>
        <a:spcAft>
          <a:spcPct val="0"/>
        </a:spcAft>
        <a:defRPr sz="2600">
          <a:solidFill>
            <a:srgbClr val="313231"/>
          </a:solidFill>
          <a:latin typeface="ITC Lubalin Graph Std Demi"/>
          <a:ea typeface="ITC Lubalin Graph Std Demi"/>
          <a:cs typeface="ITC Lubalin Graph Std Demi"/>
        </a:defRPr>
      </a:lvl9pPr>
    </p:titleStyle>
    <p:bodyStyle>
      <a:lvl1pPr marL="266700" indent="-266700" algn="l" defTabSz="457200" rtl="0" eaLnBrk="0" fontAlgn="base" hangingPunct="0">
        <a:lnSpc>
          <a:spcPts val="1800"/>
        </a:lnSpc>
        <a:spcBef>
          <a:spcPts val="600"/>
        </a:spcBef>
        <a:spcAft>
          <a:spcPct val="0"/>
        </a:spcAft>
        <a:buSzPct val="100000"/>
        <a:buBlip>
          <a:blip r:embed="rId17"/>
        </a:buBlip>
        <a:defRPr kern="1200">
          <a:solidFill>
            <a:srgbClr val="12A9D9"/>
          </a:solidFill>
          <a:latin typeface="VAG Rounded Std Light"/>
          <a:ea typeface="VAG Rounded Std Light" pitchFamily="34" charset="0"/>
          <a:cs typeface="VAG Rounded Std Light"/>
        </a:defRPr>
      </a:lvl1pPr>
      <a:lvl2pPr marL="450850" indent="-184150" algn="l" defTabSz="457200" rtl="0" eaLnBrk="0" fontAlgn="base" hangingPunct="0">
        <a:lnSpc>
          <a:spcPts val="1600"/>
        </a:lnSpc>
        <a:spcBef>
          <a:spcPts val="6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313231"/>
          </a:solidFill>
          <a:latin typeface="HelveticaNeueLT Std Lt"/>
          <a:ea typeface="HelveticaNeueLT Std Lt" pitchFamily="34" charset="0"/>
          <a:cs typeface="HelveticaNeueLT Std Lt"/>
        </a:defRPr>
      </a:lvl2pPr>
      <a:lvl3pPr marL="892175" indent="-82550" algn="l" defTabSz="457200" rtl="0" eaLnBrk="0" fontAlgn="base" hangingPunct="0">
        <a:lnSpc>
          <a:spcPts val="1400"/>
        </a:lnSpc>
        <a:spcBef>
          <a:spcPts val="300"/>
        </a:spcBef>
        <a:spcAft>
          <a:spcPct val="0"/>
        </a:spcAft>
        <a:buFont typeface="Arial" pitchFamily="34" charset="0"/>
        <a:buChar char="•"/>
        <a:defRPr sz="1200" kern="1200">
          <a:solidFill>
            <a:srgbClr val="313231"/>
          </a:solidFill>
          <a:latin typeface="HelveticaNeueLT Std Lt"/>
          <a:ea typeface="HelveticaNeueLT Std Lt" pitchFamily="34" charset="0"/>
          <a:cs typeface="HelveticaNeueLT Std Lt"/>
        </a:defRPr>
      </a:lvl3pPr>
      <a:lvl4pPr marL="1074738" indent="-182563" algn="l" defTabSz="457200" rtl="0" eaLnBrk="0" fontAlgn="base" hangingPunct="0">
        <a:lnSpc>
          <a:spcPts val="1400"/>
        </a:lnSpc>
        <a:spcBef>
          <a:spcPts val="3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313231"/>
          </a:solidFill>
          <a:latin typeface="HelveticaNeueLT Std Lt"/>
          <a:ea typeface="HelveticaNeueLT Std Lt" pitchFamily="34" charset="0"/>
          <a:cs typeface="HelveticaNeueLT Std Lt"/>
        </a:defRPr>
      </a:lvl4pPr>
      <a:lvl5pPr marL="1168400" indent="-92075" algn="l" defTabSz="457200" rtl="0" eaLnBrk="0" fontAlgn="base" hangingPunct="0">
        <a:lnSpc>
          <a:spcPts val="1400"/>
        </a:lnSpc>
        <a:spcBef>
          <a:spcPts val="3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313231"/>
          </a:solidFill>
          <a:latin typeface="HelveticaNeueLT Std Lt"/>
          <a:ea typeface="HelveticaNeueLT Std Lt" pitchFamily="34" charset="0"/>
          <a:cs typeface="HelveticaNeueLT Std L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artisandepannagedurgence.com/wp-content/uploads/2013/03/electricien-paris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ctrTitle"/>
          </p:nvPr>
        </p:nvSpPr>
        <p:spPr>
          <a:xfrm>
            <a:off x="2463800" y="1181100"/>
            <a:ext cx="6148388" cy="2451953"/>
          </a:xfrm>
        </p:spPr>
        <p:txBody>
          <a:bodyPr/>
          <a:lstStyle/>
          <a:p>
            <a:pPr eaLnBrk="1" hangingPunct="1"/>
            <a:r>
              <a:rPr lang="fr-FR" dirty="0" smtClean="0">
                <a:latin typeface="VAG Rounded Std Light" pitchFamily="34" charset="0"/>
                <a:cs typeface="ITC Lubalin Graph Std Demi"/>
              </a:rPr>
              <a:t>Présentation de la solution technique</a:t>
            </a:r>
            <a:br>
              <a:rPr lang="fr-FR" dirty="0" smtClean="0">
                <a:latin typeface="VAG Rounded Std Light" pitchFamily="34" charset="0"/>
                <a:cs typeface="ITC Lubalin Graph Std Demi"/>
              </a:rPr>
            </a:br>
            <a:r>
              <a:rPr lang="fr-FR" dirty="0" smtClean="0">
                <a:latin typeface="VAG Rounded Std Light" pitchFamily="34" charset="0"/>
                <a:cs typeface="ITC Lubalin Graph Std Demi"/>
              </a:rPr>
              <a:t>Chaudière CD + kit PV</a:t>
            </a:r>
            <a:br>
              <a:rPr lang="fr-FR" dirty="0" smtClean="0">
                <a:latin typeface="VAG Rounded Std Light" pitchFamily="34" charset="0"/>
                <a:cs typeface="ITC Lubalin Graph Std Demi"/>
              </a:rPr>
            </a:br>
            <a:endParaRPr lang="fr-FR" dirty="0" smtClean="0">
              <a:latin typeface="VAG Rounded Std Light" pitchFamily="34" charset="0"/>
              <a:cs typeface="ITC Lubalin Graph Std Demi"/>
            </a:endParaRPr>
          </a:p>
        </p:txBody>
      </p:sp>
      <p:sp>
        <p:nvSpPr>
          <p:cNvPr id="1024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2668588" y="5934097"/>
            <a:ext cx="1282571" cy="231731"/>
          </a:xfrm>
          <a:ln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latin typeface="HelveticaNeueLT Std Lt" pitchFamily="34" charset="0"/>
                <a:cs typeface="Arial" pitchFamily="34" charset="0"/>
              </a:rPr>
              <a:t>4 Septembre 2015</a:t>
            </a:r>
            <a:endParaRPr dirty="0" smtClean="0">
              <a:latin typeface="HelveticaNeueLT Std Lt" pitchFamily="34" charset="0"/>
              <a:cs typeface="Arial" pitchFamily="34" charset="0"/>
            </a:endParaRPr>
          </a:p>
        </p:txBody>
      </p:sp>
      <p:pic>
        <p:nvPicPr>
          <p:cNvPr id="4" name="Image 3" descr="chaudiere_condensation_photovoltaique_sanslegende_CMJN.jpg"/>
          <p:cNvPicPr>
            <a:picLocks noChangeAspect="1"/>
          </p:cNvPicPr>
          <p:nvPr/>
        </p:nvPicPr>
        <p:blipFill>
          <a:blip r:embed="rId2" cstate="print"/>
          <a:srcRect t="8780"/>
          <a:stretch>
            <a:fillRect/>
          </a:stretch>
        </p:blipFill>
        <p:spPr>
          <a:xfrm>
            <a:off x="5328340" y="3558318"/>
            <a:ext cx="3474348" cy="2375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14"/>
          <p:cNvGrpSpPr/>
          <p:nvPr/>
        </p:nvGrpSpPr>
        <p:grpSpPr>
          <a:xfrm>
            <a:off x="1259632" y="1124744"/>
            <a:ext cx="4824535" cy="2160240"/>
            <a:chOff x="755576" y="2864680"/>
            <a:chExt cx="4433357" cy="2160240"/>
          </a:xfrm>
        </p:grpSpPr>
        <p:sp>
          <p:nvSpPr>
            <p:cNvPr id="13" name="Rectangle 12"/>
            <p:cNvSpPr/>
            <p:nvPr/>
          </p:nvSpPr>
          <p:spPr>
            <a:xfrm>
              <a:off x="791580" y="2928557"/>
              <a:ext cx="4331184" cy="203132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COÛT ET MISE EN ŒUVRE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Prix estimatif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installateur : 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 	- 1 module : &lt; 800 € HT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	- 2 modules : &lt; 1500 € HT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	- Fourni/posé 2 modules : &lt; 2000 € HT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Temps de pose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: </a:t>
              </a:r>
              <a:r>
                <a:rPr lang="fr-FR" sz="1100" b="1" i="1" dirty="0" smtClean="0">
                  <a:solidFill>
                    <a:srgbClr val="00B0F0"/>
                  </a:solidFill>
                </a:rPr>
                <a:t>(source : Clipsol)</a:t>
              </a:r>
              <a:endParaRPr lang="fr-FR" sz="1400" b="1" dirty="0" smtClean="0">
                <a:solidFill>
                  <a:srgbClr val="00B0F0"/>
                </a:solidFill>
              </a:endParaRPr>
            </a:p>
            <a:p>
              <a:pPr lvl="1"/>
              <a:r>
                <a:rPr lang="fr-FR" sz="1400" b="1" dirty="0" smtClean="0">
                  <a:solidFill>
                    <a:srgbClr val="00B0F0"/>
                  </a:solidFill>
                </a:rPr>
                <a:t>	- un capteur et son onduleur : 3h pour 2 p.</a:t>
              </a:r>
            </a:p>
            <a:p>
              <a:pPr lvl="1"/>
              <a:r>
                <a:rPr lang="fr-FR" sz="1400" b="1" dirty="0" smtClean="0">
                  <a:solidFill>
                    <a:srgbClr val="00B0F0"/>
                  </a:solidFill>
                </a:rPr>
                <a:t>	- raccordement et coffret électrique : 3h</a:t>
              </a: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55576" y="2864680"/>
              <a:ext cx="4433357" cy="2160240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01008"/>
            <a:ext cx="487171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e 19"/>
          <p:cNvGrpSpPr/>
          <p:nvPr/>
        </p:nvGrpSpPr>
        <p:grpSpPr>
          <a:xfrm>
            <a:off x="5364088" y="4005064"/>
            <a:ext cx="3561219" cy="1512168"/>
            <a:chOff x="725410" y="2864680"/>
            <a:chExt cx="3272472" cy="1512168"/>
          </a:xfrm>
        </p:grpSpPr>
        <p:sp>
          <p:nvSpPr>
            <p:cNvPr id="21" name="Rectangle 20"/>
            <p:cNvSpPr/>
            <p:nvPr/>
          </p:nvSpPr>
          <p:spPr>
            <a:xfrm>
              <a:off x="725410" y="2928557"/>
              <a:ext cx="3272472" cy="138499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GARANTIES ET CERTIFICATIONS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Avis technique CSTB</a:t>
              </a:r>
              <a:r>
                <a:rPr lang="fr-FR" sz="1400" b="1" dirty="0" smtClean="0">
                  <a:solidFill>
                    <a:schemeClr val="bg2"/>
                  </a:solidFill>
                </a:rPr>
                <a:t>.</a:t>
              </a:r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Rendement de production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des cellules : 12 ans à 90%, 25 ans à 80%.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Garantie produit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: 10 ans.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755576" y="2864680"/>
              <a:ext cx="3242306" cy="1512168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6" name="Picture 27" descr="Logo-Clipsol_RVB-br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980778"/>
            <a:ext cx="95091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u texte 3"/>
          <p:cNvSpPr>
            <a:spLocks noGrp="1"/>
          </p:cNvSpPr>
          <p:nvPr>
            <p:ph idx="1"/>
          </p:nvPr>
        </p:nvSpPr>
        <p:spPr>
          <a:xfrm>
            <a:off x="1703809" y="330201"/>
            <a:ext cx="7823671" cy="508000"/>
          </a:xfrm>
        </p:spPr>
        <p:txBody>
          <a:bodyPr/>
          <a:lstStyle/>
          <a:p>
            <a:pPr>
              <a:buNone/>
            </a:pPr>
            <a:r>
              <a:rPr lang="fr-F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Kit photovoltaïque CLIPS’HOME de </a:t>
            </a:r>
            <a:r>
              <a:rPr lang="fr-FR" sz="2400" b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Clipsol</a:t>
            </a:r>
            <a:r>
              <a:rPr lang="fr-F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(2/2)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idx="1"/>
          </p:nvPr>
        </p:nvSpPr>
        <p:spPr>
          <a:xfrm>
            <a:off x="1603174" y="129279"/>
            <a:ext cx="7823671" cy="442222"/>
          </a:xfrm>
        </p:spPr>
        <p:txBody>
          <a:bodyPr/>
          <a:lstStyle/>
          <a:p>
            <a:pPr>
              <a:buNone/>
            </a:pP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Kit photovoltaïque EVOLU’KIT d’Imerys (1/2)</a:t>
            </a:r>
          </a:p>
        </p:txBody>
      </p:sp>
      <p:grpSp>
        <p:nvGrpSpPr>
          <p:cNvPr id="3" name="Groupe 14"/>
          <p:cNvGrpSpPr/>
          <p:nvPr/>
        </p:nvGrpSpPr>
        <p:grpSpPr>
          <a:xfrm>
            <a:off x="1259632" y="1005291"/>
            <a:ext cx="4032448" cy="1664315"/>
            <a:chOff x="755576" y="2864680"/>
            <a:chExt cx="3705492" cy="1664315"/>
          </a:xfrm>
        </p:grpSpPr>
        <p:sp>
          <p:nvSpPr>
            <p:cNvPr id="13" name="Rectangle 12"/>
            <p:cNvSpPr/>
            <p:nvPr/>
          </p:nvSpPr>
          <p:spPr>
            <a:xfrm>
              <a:off x="791580" y="2928557"/>
              <a:ext cx="3603318" cy="160043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COMPOSITION DU KIT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6 à 10 tuiles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PV (0,5 m²/tuile, 66 Wc/tuile)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1 unique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onduleur</a:t>
              </a:r>
              <a:r>
                <a:rPr lang="fr-FR" sz="1400" b="1" dirty="0" smtClean="0"/>
                <a:t>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central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Coffret de protection AC, coffret de protection DC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S ’adapte à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tous types de tuiles Imerys</a:t>
              </a: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55576" y="2864680"/>
              <a:ext cx="3705492" cy="1656184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6" name="Picture 7" descr="http://www.mamaisondedemain.fr/site/wp-content/uploads/2010/02/imerys-photovoltaique_320x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005291"/>
            <a:ext cx="1199573" cy="1199573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784" y="3192290"/>
            <a:ext cx="4912296" cy="268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0256" y="2392260"/>
            <a:ext cx="841589" cy="1984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328" y="2420888"/>
            <a:ext cx="1271685" cy="167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ZoneTexte 19"/>
          <p:cNvSpPr txBox="1"/>
          <p:nvPr/>
        </p:nvSpPr>
        <p:spPr>
          <a:xfrm>
            <a:off x="5515010" y="4449770"/>
            <a:ext cx="12250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rgbClr val="00B0F0"/>
                </a:solidFill>
              </a:rPr>
              <a:t>Onduleur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547640" y="4280493"/>
            <a:ext cx="12250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rgbClr val="00B0F0"/>
                </a:solidFill>
              </a:rPr>
              <a:t>Coffret de découplage</a:t>
            </a:r>
            <a:endParaRPr lang="fr-FR" sz="1100" b="1" dirty="0">
              <a:solidFill>
                <a:srgbClr val="00B0F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220072" y="5173045"/>
            <a:ext cx="3923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7030A0"/>
                </a:solidFill>
              </a:rPr>
              <a:t>Attention: Evolution de la gamme: Passage en micro onduleurs (</a:t>
            </a:r>
            <a:r>
              <a:rPr lang="fr-FR" b="1" dirty="0" err="1" smtClean="0">
                <a:solidFill>
                  <a:srgbClr val="7030A0"/>
                </a:solidFill>
              </a:rPr>
              <a:t>enphase</a:t>
            </a:r>
            <a:r>
              <a:rPr lang="fr-FR" b="1" dirty="0" smtClean="0">
                <a:solidFill>
                  <a:srgbClr val="7030A0"/>
                </a:solidFill>
              </a:rPr>
              <a:t>) et en monocristallin</a:t>
            </a:r>
            <a:endParaRPr lang="fr-FR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7" descr="http://www.mamaisondedemain.fr/site/wp-content/uploads/2010/02/imerys-photovoltaique_320x3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1005291"/>
            <a:ext cx="1199573" cy="1199573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68" y="3408314"/>
            <a:ext cx="4912296" cy="2684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14"/>
          <p:cNvGrpSpPr/>
          <p:nvPr/>
        </p:nvGrpSpPr>
        <p:grpSpPr>
          <a:xfrm>
            <a:off x="1259632" y="1124744"/>
            <a:ext cx="4896544" cy="1944216"/>
            <a:chOff x="755576" y="2864680"/>
            <a:chExt cx="4499528" cy="1944216"/>
          </a:xfrm>
        </p:grpSpPr>
        <p:sp>
          <p:nvSpPr>
            <p:cNvPr id="21" name="Rectangle 20"/>
            <p:cNvSpPr/>
            <p:nvPr/>
          </p:nvSpPr>
          <p:spPr>
            <a:xfrm>
              <a:off x="791580" y="2928557"/>
              <a:ext cx="4463524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COÛT ET MISE EN ŒUVRE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Tarif 2013 </a:t>
              </a:r>
              <a:r>
                <a:rPr lang="fr-FR" sz="1400" b="1" dirty="0" smtClean="0">
                  <a:solidFill>
                    <a:schemeClr val="bg2"/>
                  </a:solidFill>
                </a:rPr>
                <a:t>: </a:t>
              </a:r>
            </a:p>
            <a:p>
              <a:r>
                <a:rPr lang="fr-FR" sz="1400" b="1" dirty="0" smtClean="0">
                  <a:solidFill>
                    <a:schemeClr val="bg2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	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- Kit 6 tuiles : ~ 1650 € HT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	- Kit 10 tuiles : ~ 2050 € HT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Temps de pose </a:t>
              </a:r>
              <a:r>
                <a:rPr lang="fr-FR" sz="1400" b="1" dirty="0" smtClean="0">
                  <a:solidFill>
                    <a:schemeClr val="bg2"/>
                  </a:solidFill>
                </a:rPr>
                <a:t>: </a:t>
              </a:r>
              <a:r>
                <a:rPr lang="fr-FR" sz="1100" b="1" i="1" dirty="0" smtClean="0">
                  <a:solidFill>
                    <a:srgbClr val="005D97"/>
                  </a:solidFill>
                </a:rPr>
                <a:t>(source : Imerys)</a:t>
              </a:r>
              <a:endParaRPr lang="fr-FR" sz="1400" b="1" dirty="0" smtClean="0">
                <a:solidFill>
                  <a:schemeClr val="bg2"/>
                </a:solidFill>
              </a:endParaRPr>
            </a:p>
            <a:p>
              <a:pPr lvl="1"/>
              <a:r>
                <a:rPr lang="fr-FR" sz="1400" b="1" dirty="0" smtClean="0">
                  <a:solidFill>
                    <a:srgbClr val="00B0F0"/>
                  </a:solidFill>
                </a:rPr>
                <a:t>	- tuiles PV : 0,5h pour 2 p.</a:t>
              </a:r>
            </a:p>
            <a:p>
              <a:pPr lvl="1"/>
              <a:r>
                <a:rPr lang="fr-FR" sz="1400" b="1" dirty="0" smtClean="0">
                  <a:solidFill>
                    <a:srgbClr val="00B0F0"/>
                  </a:solidFill>
                </a:rPr>
                <a:t>	- raccordement et coffrets électriques : 3-4h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755576" y="2864680"/>
              <a:ext cx="4499528" cy="1944216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6" name="Groupe 19"/>
          <p:cNvGrpSpPr/>
          <p:nvPr/>
        </p:nvGrpSpPr>
        <p:grpSpPr>
          <a:xfrm>
            <a:off x="5364088" y="3573016"/>
            <a:ext cx="3633228" cy="2160240"/>
            <a:chOff x="659240" y="2432632"/>
            <a:chExt cx="3338642" cy="2160240"/>
          </a:xfrm>
        </p:grpSpPr>
        <p:sp>
          <p:nvSpPr>
            <p:cNvPr id="25" name="Rectangle 24"/>
            <p:cNvSpPr/>
            <p:nvPr/>
          </p:nvSpPr>
          <p:spPr>
            <a:xfrm>
              <a:off x="725410" y="2489539"/>
              <a:ext cx="3272472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GARANTIES ET CERTIFICATIONS</a:t>
              </a:r>
            </a:p>
            <a:p>
              <a:pPr algn="ctr"/>
              <a:endParaRPr lang="fr-FR" sz="1400" b="1" dirty="0" smtClean="0">
                <a:solidFill>
                  <a:srgbClr val="0083C3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Avis technique CSTB.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Intégration et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étanchéité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: 20 ans (30 ans si associé avec des tuiles terre cuite Imerys)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chemeClr val="bg2"/>
                  </a:solidFill>
                </a:rPr>
                <a:t>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Rendement de production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des cellules : 25 ans à 80%, 30 ans à 70%.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chemeClr val="bg2"/>
                  </a:solidFill>
                </a:rPr>
                <a:t>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Garantie produit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: 10 ans.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659240" y="2432632"/>
              <a:ext cx="3338641" cy="2160240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8" name="Espace réservé du texte 3"/>
          <p:cNvSpPr>
            <a:spLocks noGrp="1"/>
          </p:cNvSpPr>
          <p:nvPr>
            <p:ph idx="1"/>
          </p:nvPr>
        </p:nvSpPr>
        <p:spPr>
          <a:xfrm>
            <a:off x="1320329" y="350390"/>
            <a:ext cx="7823671" cy="442222"/>
          </a:xfrm>
        </p:spPr>
        <p:txBody>
          <a:bodyPr/>
          <a:lstStyle/>
          <a:p>
            <a:pPr>
              <a:buNone/>
            </a:pP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Kit photovoltaïque EVOLU’KIT d’</a:t>
            </a:r>
            <a:r>
              <a:rPr lang="fr-FR" sz="28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Imerys</a:t>
            </a:r>
            <a:r>
              <a:rPr lang="fr-FR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 (2/2)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www.solstice-energies.com/uploads/pics/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9110" y="1124744"/>
            <a:ext cx="1573611" cy="510913"/>
          </a:xfrm>
          <a:prstGeom prst="rect">
            <a:avLst/>
          </a:prstGeom>
          <a:noFill/>
        </p:spPr>
      </p:pic>
      <p:sp>
        <p:nvSpPr>
          <p:cNvPr id="22" name="Espace réservé du texte 3"/>
          <p:cNvSpPr txBox="1">
            <a:spLocks/>
          </p:cNvSpPr>
          <p:nvPr/>
        </p:nvSpPr>
        <p:spPr>
          <a:xfrm>
            <a:off x="1521397" y="260648"/>
            <a:ext cx="7622604" cy="79208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Kit photovoltaïque V-SYS de Systovi (1/2)</a:t>
            </a:r>
          </a:p>
        </p:txBody>
      </p:sp>
      <p:grpSp>
        <p:nvGrpSpPr>
          <p:cNvPr id="3" name="Groupe 23"/>
          <p:cNvGrpSpPr/>
          <p:nvPr/>
        </p:nvGrpSpPr>
        <p:grpSpPr>
          <a:xfrm>
            <a:off x="1259632" y="1277472"/>
            <a:ext cx="5112568" cy="1584176"/>
            <a:chOff x="755576" y="2864680"/>
            <a:chExt cx="4698035" cy="1584176"/>
          </a:xfrm>
        </p:grpSpPr>
        <p:sp>
          <p:nvSpPr>
            <p:cNvPr id="25" name="Rectangle 24"/>
            <p:cNvSpPr/>
            <p:nvPr/>
          </p:nvSpPr>
          <p:spPr>
            <a:xfrm>
              <a:off x="791580" y="2928557"/>
              <a:ext cx="4662031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COMPOSITION DU KIT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1 à 4 modules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(1,5 m²/module | 250 Wc/module)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1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micro-onduleur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par panneau (situé sous le panneau)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Boitier AC avec compteur d’énergie, câbles AC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Système d’intégration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et étanchéité en toiture (option)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755576" y="2864680"/>
              <a:ext cx="4698035" cy="1584176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" name="Groupe 26"/>
          <p:cNvGrpSpPr/>
          <p:nvPr/>
        </p:nvGrpSpPr>
        <p:grpSpPr>
          <a:xfrm>
            <a:off x="5364088" y="3933056"/>
            <a:ext cx="3456384" cy="1584176"/>
            <a:chOff x="755576" y="2864680"/>
            <a:chExt cx="3176137" cy="1584176"/>
          </a:xfrm>
        </p:grpSpPr>
        <p:sp>
          <p:nvSpPr>
            <p:cNvPr id="28" name="Rectangle 27"/>
            <p:cNvSpPr/>
            <p:nvPr/>
          </p:nvSpPr>
          <p:spPr>
            <a:xfrm>
              <a:off x="791580" y="2928557"/>
              <a:ext cx="3073963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cap="all" dirty="0" smtClean="0">
                  <a:solidFill>
                    <a:schemeClr val="accent4"/>
                  </a:solidFill>
                </a:rPr>
                <a:t>Configurations de pose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Pose possible en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intégration,</a:t>
              </a:r>
              <a:r>
                <a:rPr lang="fr-FR" sz="1400" b="1" dirty="0" smtClean="0">
                  <a:solidFill>
                    <a:schemeClr val="bg2"/>
                  </a:solidFill>
                </a:rPr>
                <a:t>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en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surimposition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 ou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au sol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Possibilité d’intégration avec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tuiles ou ardoises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755576" y="2864680"/>
              <a:ext cx="3176137" cy="1584176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284984"/>
            <a:ext cx="3040735" cy="267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4"/>
          <p:cNvGrpSpPr/>
          <p:nvPr/>
        </p:nvGrpSpPr>
        <p:grpSpPr>
          <a:xfrm>
            <a:off x="1259632" y="1124744"/>
            <a:ext cx="4824535" cy="2160240"/>
            <a:chOff x="755576" y="2864680"/>
            <a:chExt cx="4433357" cy="2160240"/>
          </a:xfrm>
        </p:grpSpPr>
        <p:sp>
          <p:nvSpPr>
            <p:cNvPr id="13" name="Rectangle 12"/>
            <p:cNvSpPr/>
            <p:nvPr/>
          </p:nvSpPr>
          <p:spPr>
            <a:xfrm>
              <a:off x="791580" y="2928557"/>
              <a:ext cx="433118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COÛT ET MISE EN ŒUVRE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Prix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public 2014 : </a:t>
              </a:r>
            </a:p>
            <a:p>
              <a:r>
                <a:rPr lang="fr-FR" sz="1400" b="1" dirty="0" smtClean="0">
                  <a:solidFill>
                    <a:srgbClr val="12A9D9"/>
                  </a:solidFill>
                </a:rPr>
                <a:t> 	- Intégration 1 module : 1109 € HT</a:t>
              </a:r>
            </a:p>
            <a:p>
              <a:r>
                <a:rPr lang="fr-FR" sz="1400" b="1" dirty="0" smtClean="0">
                  <a:solidFill>
                    <a:srgbClr val="12A9D9"/>
                  </a:solidFill>
                </a:rPr>
                <a:t>	- Intégration 2 modules : 1639 € HT</a:t>
              </a:r>
            </a:p>
            <a:p>
              <a:r>
                <a:rPr lang="fr-FR" sz="1400" b="1" dirty="0" smtClean="0">
                  <a:solidFill>
                    <a:srgbClr val="12A9D9"/>
                  </a:solidFill>
                </a:rPr>
                <a:t>	- Surimposition 1 module : 858 € HT</a:t>
              </a:r>
            </a:p>
            <a:p>
              <a:r>
                <a:rPr lang="fr-FR" sz="1400" b="1" dirty="0" smtClean="0">
                  <a:solidFill>
                    <a:srgbClr val="12A9D9"/>
                  </a:solidFill>
                </a:rPr>
                <a:t>	- Surimposition 2 modules : 1194 € HT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Temps de pose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: </a:t>
              </a:r>
              <a:r>
                <a:rPr lang="fr-FR" sz="1100" b="1" i="1" dirty="0" smtClean="0">
                  <a:solidFill>
                    <a:srgbClr val="12A9D9"/>
                  </a:solidFill>
                </a:rPr>
                <a:t>(source : Systovi)</a:t>
              </a:r>
              <a:endParaRPr lang="fr-FR" sz="1400" b="1" dirty="0" smtClean="0">
                <a:solidFill>
                  <a:srgbClr val="12A9D9"/>
                </a:solidFill>
              </a:endParaRPr>
            </a:p>
            <a:p>
              <a:pPr lvl="1"/>
              <a:r>
                <a:rPr lang="fr-FR" sz="1400" b="1" dirty="0" smtClean="0">
                  <a:solidFill>
                    <a:srgbClr val="12A9D9"/>
                  </a:solidFill>
                </a:rPr>
                <a:t>	- un capteur et son onduleur : 2h pour 2 p.</a:t>
              </a: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55576" y="2864680"/>
              <a:ext cx="4433357" cy="2160240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" name="Groupe 19"/>
          <p:cNvGrpSpPr/>
          <p:nvPr/>
        </p:nvGrpSpPr>
        <p:grpSpPr>
          <a:xfrm>
            <a:off x="4932040" y="3573016"/>
            <a:ext cx="3561219" cy="2160240"/>
            <a:chOff x="725410" y="2864680"/>
            <a:chExt cx="3272472" cy="2160240"/>
          </a:xfrm>
        </p:grpSpPr>
        <p:sp>
          <p:nvSpPr>
            <p:cNvPr id="21" name="Rectangle 20"/>
            <p:cNvSpPr/>
            <p:nvPr/>
          </p:nvSpPr>
          <p:spPr>
            <a:xfrm>
              <a:off x="725410" y="2928557"/>
              <a:ext cx="3272472" cy="20963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GARANTIES ET CERTIFICATIONS</a:t>
              </a:r>
            </a:p>
            <a:p>
              <a:pPr algn="ctr"/>
              <a:endParaRPr lang="fr-FR" sz="1400" b="1" dirty="0" smtClean="0">
                <a:solidFill>
                  <a:srgbClr val="0070C0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</a:t>
              </a:r>
              <a:r>
                <a:rPr lang="fr-FR" sz="1400" b="1" dirty="0" err="1" smtClean="0">
                  <a:solidFill>
                    <a:srgbClr val="0070C0"/>
                  </a:solidFill>
                </a:rPr>
                <a:t>Pass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 Innovation CSTB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(avis technique en cours).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Rendement de production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des cellules : 12 ans à 90%, 25 ans à 80%.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Garantie produit </a:t>
              </a:r>
              <a:r>
                <a:rPr lang="fr-FR" sz="1400" b="1" dirty="0" smtClean="0">
                  <a:solidFill>
                    <a:schemeClr val="bg2"/>
                  </a:solidFill>
                </a:rPr>
                <a:t>: 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            - Composants Systovi : 10 ans.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            - Micro-onduleurs : 25 ans.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725410" y="2864680"/>
              <a:ext cx="3272472" cy="2160240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8" name="Picture 2" descr="http://www.solstice-energies.com/uploads/pics/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9110" y="1124744"/>
            <a:ext cx="1573611" cy="510913"/>
          </a:xfrm>
          <a:prstGeom prst="rect">
            <a:avLst/>
          </a:prstGeom>
          <a:noFill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429000"/>
            <a:ext cx="3040735" cy="2673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Espace réservé du texte 3"/>
          <p:cNvSpPr txBox="1">
            <a:spLocks/>
          </p:cNvSpPr>
          <p:nvPr/>
        </p:nvSpPr>
        <p:spPr>
          <a:xfrm>
            <a:off x="1521397" y="260648"/>
            <a:ext cx="7622604" cy="79208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Kit photovoltaïque V-SYS de </a:t>
            </a:r>
            <a:r>
              <a:rPr kumimoji="0" lang="fr-FR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Systovi</a:t>
            </a:r>
            <a:r>
              <a:rPr kumimoji="0" lang="fr-F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(2/2)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3"/>
          <p:cNvGrpSpPr/>
          <p:nvPr/>
        </p:nvGrpSpPr>
        <p:grpSpPr>
          <a:xfrm>
            <a:off x="1212032" y="1348899"/>
            <a:ext cx="5112568" cy="1728192"/>
            <a:chOff x="755576" y="2864680"/>
            <a:chExt cx="4698035" cy="1728192"/>
          </a:xfrm>
        </p:grpSpPr>
        <p:sp>
          <p:nvSpPr>
            <p:cNvPr id="25" name="Rectangle 24"/>
            <p:cNvSpPr/>
            <p:nvPr/>
          </p:nvSpPr>
          <p:spPr>
            <a:xfrm>
              <a:off x="791580" y="2928557"/>
              <a:ext cx="4662031" cy="16004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COMPOSITION DU KIT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>
                <a:solidFill>
                  <a:srgbClr val="0083C3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1 à 4 modules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(1,63 m²/module | 250 Wc/module)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1 micro-onduleur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par panneau (situé sous le panneau)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Coffret de protection AC, câbles électriques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Système d’intégration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et étanchéité en toiture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Passerelle de communication (option)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755576" y="2864680"/>
              <a:ext cx="4698035" cy="1728192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" name="Groupe 26"/>
          <p:cNvGrpSpPr/>
          <p:nvPr/>
        </p:nvGrpSpPr>
        <p:grpSpPr>
          <a:xfrm>
            <a:off x="5469823" y="3942928"/>
            <a:ext cx="3456384" cy="1152128"/>
            <a:chOff x="755576" y="2864680"/>
            <a:chExt cx="3176137" cy="1152128"/>
          </a:xfrm>
        </p:grpSpPr>
        <p:sp>
          <p:nvSpPr>
            <p:cNvPr id="28" name="Rectangle 27"/>
            <p:cNvSpPr/>
            <p:nvPr/>
          </p:nvSpPr>
          <p:spPr>
            <a:xfrm>
              <a:off x="791580" y="2928557"/>
              <a:ext cx="3073963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cap="all" dirty="0" smtClean="0">
                  <a:solidFill>
                    <a:schemeClr val="accent4"/>
                  </a:solidFill>
                </a:rPr>
                <a:t>Configurations de pose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Pose en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intégration de toiture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Tuiles galbées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ou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 plates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755576" y="2864680"/>
              <a:ext cx="3176137" cy="1152128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6" name="Image 15" descr="Logo_Terre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3842" y="600869"/>
            <a:ext cx="1232365" cy="903734"/>
          </a:xfrm>
          <a:prstGeom prst="rect">
            <a:avLst/>
          </a:prstGeom>
        </p:spPr>
      </p:pic>
      <p:sp>
        <p:nvSpPr>
          <p:cNvPr id="18" name="Espace réservé du texte 3"/>
          <p:cNvSpPr txBox="1">
            <a:spLocks/>
          </p:cNvSpPr>
          <p:nvPr/>
        </p:nvSpPr>
        <p:spPr>
          <a:xfrm>
            <a:off x="1592299" y="260648"/>
            <a:ext cx="7333908" cy="79208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Kit photovoltaïque SOLTERRE MICRO PV</a:t>
            </a:r>
            <a:endParaRPr lang="fr-FR" sz="2400" b="1" dirty="0" smtClean="0">
              <a:solidFill>
                <a:srgbClr val="0083C3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 de Terreal (1/2)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52" y="3476309"/>
            <a:ext cx="4240163" cy="240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4"/>
          <p:cNvGrpSpPr/>
          <p:nvPr/>
        </p:nvGrpSpPr>
        <p:grpSpPr>
          <a:xfrm>
            <a:off x="1051868" y="1276311"/>
            <a:ext cx="4824535" cy="1944216"/>
            <a:chOff x="755576" y="2864680"/>
            <a:chExt cx="4433357" cy="1944216"/>
          </a:xfrm>
        </p:grpSpPr>
        <p:sp>
          <p:nvSpPr>
            <p:cNvPr id="13" name="Rectangle 12"/>
            <p:cNvSpPr/>
            <p:nvPr/>
          </p:nvSpPr>
          <p:spPr>
            <a:xfrm>
              <a:off x="791580" y="2928557"/>
              <a:ext cx="4331184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COÛT ET MISE EN ŒUVRE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Prix public </a:t>
              </a:r>
              <a:r>
                <a:rPr lang="fr-FR" sz="1400" b="1" dirty="0" smtClean="0">
                  <a:solidFill>
                    <a:schemeClr val="bg2"/>
                  </a:solidFill>
                </a:rPr>
                <a:t>: </a:t>
              </a:r>
            </a:p>
            <a:p>
              <a:r>
                <a:rPr lang="fr-FR" sz="1400" b="1" dirty="0" smtClean="0">
                  <a:solidFill>
                    <a:schemeClr val="bg2"/>
                  </a:solidFill>
                </a:rPr>
                <a:t> 	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- Kit 2 modules : 2270 € HT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	- Kit 3 modules : 2930 € HT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	- Passerelle de communication : 400 € HT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Temps de pose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: </a:t>
              </a:r>
              <a:r>
                <a:rPr lang="fr-FR" sz="1100" b="1" i="1" dirty="0" smtClean="0">
                  <a:solidFill>
                    <a:srgbClr val="00B0F0"/>
                  </a:solidFill>
                </a:rPr>
                <a:t>(source : Terreal)</a:t>
              </a:r>
              <a:endParaRPr lang="fr-FR" sz="1400" b="1" dirty="0" smtClean="0">
                <a:solidFill>
                  <a:srgbClr val="00B0F0"/>
                </a:solidFill>
              </a:endParaRPr>
            </a:p>
            <a:p>
              <a:pPr lvl="1"/>
              <a:r>
                <a:rPr lang="fr-FR" sz="1400" b="1" dirty="0" smtClean="0">
                  <a:solidFill>
                    <a:srgbClr val="00B0F0"/>
                  </a:solidFill>
                </a:rPr>
                <a:t>	- 2 modules : 1h pour 2 p.</a:t>
              </a: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55576" y="2864680"/>
              <a:ext cx="4433357" cy="1944216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3" name="Groupe 19"/>
          <p:cNvGrpSpPr/>
          <p:nvPr/>
        </p:nvGrpSpPr>
        <p:grpSpPr>
          <a:xfrm>
            <a:off x="5451494" y="3494618"/>
            <a:ext cx="3561219" cy="2310646"/>
            <a:chOff x="725410" y="2864680"/>
            <a:chExt cx="3272472" cy="2310646"/>
          </a:xfrm>
        </p:grpSpPr>
        <p:sp>
          <p:nvSpPr>
            <p:cNvPr id="21" name="Rectangle 20"/>
            <p:cNvSpPr/>
            <p:nvPr/>
          </p:nvSpPr>
          <p:spPr>
            <a:xfrm>
              <a:off x="725410" y="2928557"/>
              <a:ext cx="3272472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GARANTIES ET CERTIFICATIONS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Enquête de Technique Nouvelle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(bureau de contrôle).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Rendement de production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des cellules : 10 ans à 90%, 25 ans à 80%.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Garantie produit </a:t>
              </a:r>
              <a:r>
                <a:rPr lang="fr-FR" sz="1400" b="1" dirty="0" smtClean="0">
                  <a:solidFill>
                    <a:schemeClr val="bg2"/>
                  </a:solidFill>
                </a:rPr>
                <a:t>: </a:t>
              </a:r>
            </a:p>
            <a:p>
              <a:r>
                <a:rPr lang="fr-FR" sz="1400" b="1" dirty="0" smtClean="0">
                  <a:solidFill>
                    <a:schemeClr val="bg2"/>
                  </a:solidFill>
                </a:rPr>
                <a:t>           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- Modules PV : 10 ans.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            - Système d’étanchéité : 10 ans.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            - Micro-onduleurs : 25 ans.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725410" y="2864680"/>
              <a:ext cx="3272472" cy="2304256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26" name="Image 25" descr="Logo_Terre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1052736"/>
            <a:ext cx="1232365" cy="903734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336" y="3548317"/>
            <a:ext cx="4240163" cy="240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Espace réservé du texte 3"/>
          <p:cNvSpPr txBox="1">
            <a:spLocks/>
          </p:cNvSpPr>
          <p:nvPr/>
        </p:nvSpPr>
        <p:spPr>
          <a:xfrm>
            <a:off x="1592299" y="260648"/>
            <a:ext cx="7333908" cy="79208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Kit photovoltaïque SOLTERRE MICRO PV</a:t>
            </a:r>
            <a:endParaRPr lang="fr-FR" sz="2400" b="1" dirty="0" smtClean="0">
              <a:solidFill>
                <a:srgbClr val="0083C3"/>
              </a:solidFill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 de </a:t>
            </a:r>
            <a:r>
              <a:rPr kumimoji="0" lang="fr-FR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Terreal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 (2/2)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07" y="3933056"/>
            <a:ext cx="4831949" cy="23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23"/>
          <p:cNvGrpSpPr/>
          <p:nvPr/>
        </p:nvGrpSpPr>
        <p:grpSpPr>
          <a:xfrm>
            <a:off x="1092920" y="1096913"/>
            <a:ext cx="6120680" cy="2520280"/>
            <a:chOff x="755576" y="2864680"/>
            <a:chExt cx="5028883" cy="2520280"/>
          </a:xfrm>
        </p:grpSpPr>
        <p:sp>
          <p:nvSpPr>
            <p:cNvPr id="25" name="Rectangle 24"/>
            <p:cNvSpPr/>
            <p:nvPr/>
          </p:nvSpPr>
          <p:spPr>
            <a:xfrm>
              <a:off x="791581" y="2928556"/>
              <a:ext cx="4662030" cy="22467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COMPOSITION DU KIT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1 chaudière à condensation &amp; 1 kit PV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Chaudière à condensation :</a:t>
              </a:r>
            </a:p>
            <a:p>
              <a:r>
                <a:rPr lang="fr-FR" sz="1400" b="1" dirty="0" smtClean="0"/>
                <a:t>	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 - VITODENS 100 6,5-26 kW micro-accumulée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 	 - VITODENS 222-F + ballon ECS 130 L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Kit photovoltaïque</a:t>
              </a:r>
            </a:p>
            <a:p>
              <a:r>
                <a:rPr lang="fr-FR" sz="1400" b="1" dirty="0" smtClean="0"/>
                <a:t>	</a:t>
              </a:r>
              <a:r>
                <a:rPr lang="fr-FR" sz="1400" b="1" dirty="0" smtClean="0">
                  <a:solidFill>
                    <a:schemeClr val="bg2"/>
                  </a:solidFill>
                </a:rPr>
                <a:t>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- 1 à 3 modules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(1,63 m²/module | 250 Wc/module)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	 - 1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micro-onduleur</a:t>
              </a:r>
              <a:r>
                <a:rPr lang="fr-FR" sz="1400" b="1" dirty="0" smtClean="0"/>
                <a:t>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par panneau (sous le panneau)</a:t>
              </a:r>
            </a:p>
            <a:p>
              <a:r>
                <a:rPr lang="fr-FR" sz="1400" b="1" dirty="0" smtClean="0">
                  <a:solidFill>
                    <a:srgbClr val="00B0F0"/>
                  </a:solidFill>
                </a:rPr>
                <a:t>	 - Accessoires électriques (coffret de protection, …)</a:t>
              </a:r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755576" y="2864680"/>
              <a:ext cx="5028883" cy="2520280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4" name="Groupe 26"/>
          <p:cNvGrpSpPr/>
          <p:nvPr/>
        </p:nvGrpSpPr>
        <p:grpSpPr>
          <a:xfrm>
            <a:off x="5518688" y="3933056"/>
            <a:ext cx="3456384" cy="1728192"/>
            <a:chOff x="755576" y="2864680"/>
            <a:chExt cx="3176137" cy="1728192"/>
          </a:xfrm>
        </p:grpSpPr>
        <p:sp>
          <p:nvSpPr>
            <p:cNvPr id="28" name="Rectangle 27"/>
            <p:cNvSpPr/>
            <p:nvPr/>
          </p:nvSpPr>
          <p:spPr>
            <a:xfrm>
              <a:off x="791580" y="2928557"/>
              <a:ext cx="3073963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cap="all" dirty="0" smtClean="0">
                  <a:solidFill>
                    <a:schemeClr val="accent4"/>
                  </a:solidFill>
                </a:rPr>
                <a:t>Configuration de pose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Pose des modules PV en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surimposition de toiture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83C3"/>
                  </a:solidFill>
                </a:rPr>
                <a:t> Compatible toutes tuiles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(à emboitement et ardoises)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755576" y="2864680"/>
              <a:ext cx="3176137" cy="1728192"/>
            </a:xfrm>
            <a:prstGeom prst="round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8" name="Espace réservé du texte 3"/>
          <p:cNvSpPr txBox="1">
            <a:spLocks/>
          </p:cNvSpPr>
          <p:nvPr/>
        </p:nvSpPr>
        <p:spPr>
          <a:xfrm>
            <a:off x="1648397" y="256332"/>
            <a:ext cx="7495604" cy="57606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Offre VITODENS + VITOVOLT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 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3C3"/>
                </a:solidFill>
                <a:effectLst/>
                <a:uLnTx/>
                <a:uFillTx/>
              </a:rPr>
              <a:t>de Viessmann</a:t>
            </a:r>
          </a:p>
        </p:txBody>
      </p:sp>
      <p:pic>
        <p:nvPicPr>
          <p:cNvPr id="15" name="Picture 2" descr="C:\Users\LY1243\Desktop\Dossier de travail\Celigaz-IEE\X-pair\Guide Technique de l'Habitat\Dossier de travail\Logos\viessman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8680" y="1196752"/>
            <a:ext cx="1476392" cy="314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661096" y="336971"/>
            <a:ext cx="7266880" cy="499741"/>
          </a:xfrm>
        </p:spPr>
        <p:txBody>
          <a:bodyPr/>
          <a:lstStyle/>
          <a:p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Une solution encore peu connue des BET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51520" y="4293096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ts val="600"/>
              </a:spcBef>
            </a:pPr>
            <a:r>
              <a:rPr lang="fr-FR" sz="2000" b="1" dirty="0" smtClean="0">
                <a:solidFill>
                  <a:srgbClr val="7CA421"/>
                </a:solidFill>
              </a:rPr>
              <a:t>Des BET en manque d’information technique :</a:t>
            </a:r>
          </a:p>
        </p:txBody>
      </p:sp>
      <p:grpSp>
        <p:nvGrpSpPr>
          <p:cNvPr id="2" name="Groupe 20"/>
          <p:cNvGrpSpPr/>
          <p:nvPr/>
        </p:nvGrpSpPr>
        <p:grpSpPr>
          <a:xfrm>
            <a:off x="4067944" y="1556792"/>
            <a:ext cx="5256584" cy="2664296"/>
            <a:chOff x="4139952" y="1916832"/>
            <a:chExt cx="5256584" cy="2664296"/>
          </a:xfrm>
        </p:grpSpPr>
        <p:grpSp>
          <p:nvGrpSpPr>
            <p:cNvPr id="3" name="Groupe 14"/>
            <p:cNvGrpSpPr/>
            <p:nvPr/>
          </p:nvGrpSpPr>
          <p:grpSpPr>
            <a:xfrm>
              <a:off x="4572000" y="1916832"/>
              <a:ext cx="4259382" cy="2304256"/>
              <a:chOff x="2411760" y="2420888"/>
              <a:chExt cx="4259382" cy="2304256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597275" y="2456892"/>
                <a:ext cx="3888352" cy="2232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" name="Rectangle à coins arrondis 13"/>
              <p:cNvSpPr/>
              <p:nvPr/>
            </p:nvSpPr>
            <p:spPr>
              <a:xfrm>
                <a:off x="2411760" y="2420888"/>
                <a:ext cx="4259382" cy="2304256"/>
              </a:xfrm>
              <a:prstGeom prst="roundRect">
                <a:avLst/>
              </a:prstGeom>
              <a:noFill/>
              <a:ln w="222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4139952" y="4273351"/>
              <a:ext cx="5256584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00B0F0"/>
                  </a:solidFill>
                </a:rPr>
                <a:t>Le taux d’autoconsommation (~ 100%) inconnu des BET</a:t>
              </a:r>
              <a:endParaRPr lang="fr-FR" sz="1400" b="1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4725144"/>
            <a:ext cx="1560301" cy="148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ZoneTexte 26"/>
          <p:cNvSpPr txBox="1"/>
          <p:nvPr/>
        </p:nvSpPr>
        <p:spPr>
          <a:xfrm>
            <a:off x="6084168" y="5207186"/>
            <a:ext cx="2664296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F0"/>
                </a:solidFill>
              </a:rPr>
              <a:t>Des valeurs fabricants </a:t>
            </a:r>
          </a:p>
          <a:p>
            <a:pPr algn="ctr"/>
            <a:r>
              <a:rPr lang="fr-FR" sz="1400" b="1" dirty="0" smtClean="0">
                <a:solidFill>
                  <a:srgbClr val="00B0F0"/>
                </a:solidFill>
              </a:rPr>
              <a:t>parfois difficiles à obtenir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683568" y="5207186"/>
            <a:ext cx="2664296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B0F0"/>
                </a:solidFill>
              </a:rPr>
              <a:t>Des produits nouveaux, développés pour la RT 2012</a:t>
            </a:r>
          </a:p>
        </p:txBody>
      </p:sp>
      <p:grpSp>
        <p:nvGrpSpPr>
          <p:cNvPr id="6" name="Groupe 21"/>
          <p:cNvGrpSpPr/>
          <p:nvPr/>
        </p:nvGrpSpPr>
        <p:grpSpPr>
          <a:xfrm>
            <a:off x="251520" y="1619218"/>
            <a:ext cx="3635896" cy="2539444"/>
            <a:chOff x="251520" y="1969676"/>
            <a:chExt cx="3635896" cy="2539444"/>
          </a:xfrm>
        </p:grpSpPr>
        <p:grpSp>
          <p:nvGrpSpPr>
            <p:cNvPr id="8" name="Groupe 19"/>
            <p:cNvGrpSpPr/>
            <p:nvPr/>
          </p:nvGrpSpPr>
          <p:grpSpPr>
            <a:xfrm>
              <a:off x="521296" y="2564904"/>
              <a:ext cx="3096344" cy="1944216"/>
              <a:chOff x="683568" y="2564904"/>
              <a:chExt cx="3096344" cy="1944216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74440" y="2675000"/>
                <a:ext cx="2514600" cy="1724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" name="Rectangle à coins arrondis 18"/>
              <p:cNvSpPr/>
              <p:nvPr/>
            </p:nvSpPr>
            <p:spPr>
              <a:xfrm>
                <a:off x="683568" y="2564904"/>
                <a:ext cx="3096344" cy="1944216"/>
              </a:xfrm>
              <a:prstGeom prst="roundRect">
                <a:avLst/>
              </a:prstGeom>
              <a:noFill/>
              <a:ln w="2222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251520" y="1969676"/>
              <a:ext cx="3635896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00B0F0"/>
                  </a:solidFill>
                </a:rPr>
                <a:t>Production PV pour atteindre la </a:t>
              </a:r>
            </a:p>
            <a:p>
              <a:pPr algn="ctr"/>
              <a:r>
                <a:rPr lang="fr-FR" sz="1400" b="1" dirty="0" smtClean="0">
                  <a:solidFill>
                    <a:srgbClr val="00B0F0"/>
                  </a:solidFill>
                </a:rPr>
                <a:t>part EnR obligatoire (5 kWhEP/m²/an)</a:t>
              </a:r>
              <a:endParaRPr lang="fr-FR" sz="1400" dirty="0">
                <a:solidFill>
                  <a:srgbClr val="00B0F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6"/>
          </p:nvPr>
        </p:nvSpPr>
        <p:spPr>
          <a:xfrm>
            <a:off x="6084167" y="6007196"/>
            <a:ext cx="1409287" cy="365125"/>
          </a:xfrm>
        </p:spPr>
        <p:txBody>
          <a:bodyPr/>
          <a:lstStyle/>
          <a:p>
            <a:fld id="{5F0EA055-3D63-41AD-8BE0-01189CA50AA1}" type="datetime4">
              <a:rPr lang="fr-FR" noProof="0" smtClean="0">
                <a:solidFill>
                  <a:schemeClr val="accent4"/>
                </a:solidFill>
              </a:rPr>
              <a:pPr/>
              <a:t>4 septembre 2015</a:t>
            </a:fld>
            <a:endParaRPr lang="fr-FR" noProof="0" dirty="0">
              <a:solidFill>
                <a:schemeClr val="accent4"/>
              </a:solidFill>
            </a:endParaRPr>
          </a:p>
        </p:txBody>
      </p:sp>
      <p:sp>
        <p:nvSpPr>
          <p:cNvPr id="28" name="Espace réservé du pied de page 5"/>
          <p:cNvSpPr>
            <a:spLocks noGrp="1"/>
          </p:cNvSpPr>
          <p:nvPr>
            <p:ph type="ftr" sz="quarter" idx="18"/>
          </p:nvPr>
        </p:nvSpPr>
        <p:spPr>
          <a:xfrm>
            <a:off x="1226988" y="6016203"/>
            <a:ext cx="4785172" cy="365125"/>
          </a:xfrm>
        </p:spPr>
        <p:txBody>
          <a:bodyPr/>
          <a:lstStyle/>
          <a:p>
            <a:r>
              <a:rPr lang="fr-FR" dirty="0" smtClean="0">
                <a:solidFill>
                  <a:schemeClr val="accent4"/>
                </a:solidFill>
              </a:rPr>
              <a:t>Pôle Efficacité Energétique - Chaudière à condensation + Kit PV</a:t>
            </a:r>
            <a:endParaRPr lang="fr-FR" dirty="0">
              <a:solidFill>
                <a:schemeClr val="accent4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0" y="5760640"/>
            <a:ext cx="9144000" cy="1124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788841" y="332656"/>
            <a:ext cx="7704855" cy="792087"/>
          </a:xfrm>
          <a:noFill/>
        </p:spPr>
        <p:txBody>
          <a:bodyPr/>
          <a:lstStyle/>
          <a:p>
            <a:r>
              <a:rPr lang="fr-FR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 taux d’autoconsommation de l’électricité photovoltaïque proche de 100%</a:t>
            </a:r>
          </a:p>
        </p:txBody>
      </p:sp>
      <p:pic>
        <p:nvPicPr>
          <p:cNvPr id="2050" name="Picture 2" descr="Un homme orange détective, tenant une loupe, regardant étroitement quelque chose, comme on a tendance à faire avec une loupe.Basé sur le design de vecteur original populaire Banque d'images - 58936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623"/>
            <a:ext cx="1080120" cy="1080120"/>
          </a:xfrm>
          <a:prstGeom prst="rect">
            <a:avLst/>
          </a:prstGeom>
          <a:noFill/>
        </p:spPr>
      </p:pic>
      <p:sp>
        <p:nvSpPr>
          <p:cNvPr id="46" name="Rectangle 45"/>
          <p:cNvSpPr/>
          <p:nvPr/>
        </p:nvSpPr>
        <p:spPr>
          <a:xfrm>
            <a:off x="1475656" y="5903694"/>
            <a:ext cx="64807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i="1" dirty="0" smtClean="0">
                <a:solidFill>
                  <a:srgbClr val="0070C0"/>
                </a:solidFill>
              </a:rPr>
              <a:t>Etude théorique réalisée à l’aide du logiciel ARCHELIOS (CRIGEN – août 2013)</a:t>
            </a:r>
            <a:endParaRPr lang="fr-FR" sz="1100" i="1" dirty="0">
              <a:solidFill>
                <a:srgbClr val="0070C0"/>
              </a:solidFill>
            </a:endParaRPr>
          </a:p>
        </p:txBody>
      </p:sp>
      <p:graphicFrame>
        <p:nvGraphicFramePr>
          <p:cNvPr id="29" name="Tableau 28"/>
          <p:cNvGraphicFramePr>
            <a:graphicFrameLocks noGrp="1"/>
          </p:cNvGraphicFramePr>
          <p:nvPr/>
        </p:nvGraphicFramePr>
        <p:xfrm>
          <a:off x="137163" y="2231230"/>
          <a:ext cx="8869669" cy="1485802"/>
        </p:xfrm>
        <a:graphic>
          <a:graphicData uri="http://schemas.openxmlformats.org/drawingml/2006/table">
            <a:tbl>
              <a:tblPr firstRow="1" firstCol="1">
                <a:tableStyleId>{2D5ABB26-0587-4C30-8999-92F81FD0307C}</a:tableStyleId>
              </a:tblPr>
              <a:tblGrid>
                <a:gridCol w="1293492"/>
                <a:gridCol w="751459"/>
                <a:gridCol w="758302"/>
                <a:gridCol w="758302"/>
                <a:gridCol w="758302"/>
                <a:gridCol w="758302"/>
                <a:gridCol w="758302"/>
                <a:gridCol w="758302"/>
                <a:gridCol w="758302"/>
                <a:gridCol w="758302"/>
                <a:gridCol w="758302"/>
              </a:tblGrid>
              <a:tr h="439797">
                <a:tc rowSpan="2"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dirty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H1a (Saint-Denis)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H2b (La Rochelle)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H3 (Nice)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27911">
                <a:tc gridSpan="2" vMerge="1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Clipsol: 2*250Wc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Clipsol: 1*250Wc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000"/>
                          </a:solidFill>
                        </a:rPr>
                        <a:t>Imerys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: 10*66Wc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Clipsol: 2*250Wc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Clipsol: 1*250Wc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000"/>
                          </a:solidFill>
                        </a:rPr>
                        <a:t>Imerys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: 10*66Wc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Clipsol: 2*250Wc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Clipsol: 1*250Wc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err="1">
                          <a:solidFill>
                            <a:srgbClr val="000000"/>
                          </a:solidFill>
                        </a:rPr>
                        <a:t>Imerys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: 10*66Wc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47"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Part de la production </a:t>
                      </a:r>
                      <a:r>
                        <a:rPr lang="fr-FR" sz="1100" b="1" dirty="0" smtClean="0">
                          <a:solidFill>
                            <a:schemeClr val="bg1"/>
                          </a:solidFill>
                        </a:rPr>
                        <a:t>autoconsommée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smtClean="0">
                          <a:solidFill>
                            <a:schemeClr val="bg1"/>
                          </a:solidFill>
                        </a:rPr>
                        <a:t>Janvier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100</a:t>
                      </a:r>
                      <a:r>
                        <a:rPr lang="fr-FR" sz="1100" dirty="0" smtClean="0">
                          <a:solidFill>
                            <a:srgbClr val="000000"/>
                          </a:solidFill>
                        </a:rPr>
                        <a:t>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solidFill>
                            <a:srgbClr val="000000"/>
                          </a:solidFill>
                        </a:rPr>
                        <a:t>100</a:t>
                      </a: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100</a:t>
                      </a:r>
                      <a:r>
                        <a:rPr lang="fr-FR" sz="1100" dirty="0" smtClean="0">
                          <a:solidFill>
                            <a:srgbClr val="000000"/>
                          </a:solidFill>
                        </a:rPr>
                        <a:t>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100</a:t>
                      </a:r>
                      <a:r>
                        <a:rPr lang="fr-FR" sz="1100" dirty="0" smtClean="0">
                          <a:solidFill>
                            <a:srgbClr val="000000"/>
                          </a:solidFill>
                        </a:rPr>
                        <a:t>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</a:rPr>
                        <a:t>100%</a:t>
                      </a:r>
                      <a:endParaRPr lang="fr-FR" sz="1100" dirty="0">
                        <a:solidFill>
                          <a:srgbClr val="000000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047">
                <a:tc vMerge="1"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endParaRPr lang="fr-FR" sz="1200" dirty="0"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smtClean="0">
                          <a:solidFill>
                            <a:schemeClr val="bg1"/>
                          </a:solidFill>
                        </a:rPr>
                        <a:t>Juillet</a:t>
                      </a:r>
                      <a:endParaRPr lang="fr-FR" sz="1100" b="1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Arial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3" name="Graphique 32"/>
          <p:cNvGraphicFramePr/>
          <p:nvPr/>
        </p:nvGraphicFramePr>
        <p:xfrm>
          <a:off x="5076056" y="3832654"/>
          <a:ext cx="4608512" cy="208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4" name="Graphique 33"/>
          <p:cNvGraphicFramePr/>
          <p:nvPr/>
        </p:nvGraphicFramePr>
        <p:xfrm>
          <a:off x="288032" y="3832654"/>
          <a:ext cx="4775200" cy="2120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6" name="Espace réservé du contenu 6"/>
          <p:cNvSpPr>
            <a:spLocks noGrp="1"/>
          </p:cNvSpPr>
          <p:nvPr>
            <p:ph sz="quarter" idx="15"/>
          </p:nvPr>
        </p:nvSpPr>
        <p:spPr>
          <a:xfrm>
            <a:off x="2108200" y="1124743"/>
            <a:ext cx="6819776" cy="792088"/>
          </a:xfrm>
        </p:spPr>
        <p:txBody>
          <a:bodyPr>
            <a:noAutofit/>
          </a:bodyPr>
          <a:lstStyle/>
          <a:p>
            <a:r>
              <a:rPr lang="fr-FR" sz="2000" b="1" dirty="0" smtClean="0"/>
              <a:t>En dehors des absences prolongées, l’électricité est entièrement consommée au sein du logement dans toutes les zones climatiques :</a:t>
            </a:r>
          </a:p>
        </p:txBody>
      </p:sp>
      <p:sp>
        <p:nvSpPr>
          <p:cNvPr id="38" name="Ellipse 37"/>
          <p:cNvSpPr/>
          <p:nvPr/>
        </p:nvSpPr>
        <p:spPr>
          <a:xfrm>
            <a:off x="6948264" y="4437112"/>
            <a:ext cx="403123" cy="540774"/>
          </a:xfrm>
          <a:prstGeom prst="ellipse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ctrTitle"/>
          </p:nvPr>
        </p:nvSpPr>
        <p:spPr>
          <a:xfrm>
            <a:off x="2668588" y="193183"/>
            <a:ext cx="6148388" cy="705514"/>
          </a:xfrm>
        </p:spPr>
        <p:txBody>
          <a:bodyPr/>
          <a:lstStyle/>
          <a:p>
            <a:pPr eaLnBrk="1" hangingPunct="1"/>
            <a:r>
              <a:rPr lang="fr-FR" dirty="0" smtClean="0">
                <a:latin typeface="VAG Rounded Std Light" pitchFamily="34" charset="0"/>
                <a:cs typeface="ITC Lubalin Graph Std Demi"/>
              </a:rPr>
              <a:t> </a:t>
            </a:r>
          </a:p>
        </p:txBody>
      </p:sp>
      <p:sp>
        <p:nvSpPr>
          <p:cNvPr id="1024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2668588" y="5934097"/>
            <a:ext cx="1262405" cy="231731"/>
          </a:xfrm>
          <a:ln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latin typeface="HelveticaNeueLT Std Lt" pitchFamily="34" charset="0"/>
                <a:cs typeface="Arial" pitchFamily="34" charset="0"/>
              </a:rPr>
              <a:t>4 septembre 2015</a:t>
            </a:r>
            <a:endParaRPr dirty="0" smtClean="0">
              <a:latin typeface="HelveticaNeueLT Std Lt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59110" y="1506828"/>
            <a:ext cx="56023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Contexte Réglementaire</a:t>
            </a:r>
          </a:p>
          <a:p>
            <a:pPr>
              <a:buFont typeface="Arial" pitchFamily="34" charset="0"/>
              <a:buChar char="•"/>
            </a:pPr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Descriptif de la solution technique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Offres Fabricants et Démarche </a:t>
            </a:r>
            <a:r>
              <a:rPr lang="fr-FR" sz="2400" dirty="0" err="1" smtClean="0">
                <a:solidFill>
                  <a:schemeClr val="bg1"/>
                </a:solidFill>
              </a:rPr>
              <a:t>ErDF</a:t>
            </a:r>
            <a:endParaRPr lang="fr-FR" sz="2400" dirty="0" smtClean="0">
              <a:solidFill>
                <a:schemeClr val="bg1"/>
              </a:solidFill>
            </a:endParaRP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Etude de cas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Synthèse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656943" y="665575"/>
            <a:ext cx="748705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2000" b="1" dirty="0" smtClean="0"/>
              <a:t>Des MOA qui ont retenu ce couplage comme solution de référence pour leurs MI RT 2012 :</a:t>
            </a:r>
          </a:p>
        </p:txBody>
      </p:sp>
      <p:sp>
        <p:nvSpPr>
          <p:cNvPr id="19" name="Espace réservé du texte 3"/>
          <p:cNvSpPr>
            <a:spLocks noGrp="1"/>
          </p:cNvSpPr>
          <p:nvPr>
            <p:ph type="body" sz="quarter" idx="4294967295"/>
          </p:nvPr>
        </p:nvSpPr>
        <p:spPr>
          <a:xfrm>
            <a:off x="1736454" y="354013"/>
            <a:ext cx="9505950" cy="500062"/>
          </a:xfrm>
        </p:spPr>
        <p:txBody>
          <a:bodyPr/>
          <a:lstStyle/>
          <a:p>
            <a:pPr>
              <a:buNone/>
            </a:pPr>
            <a:r>
              <a:rPr lang="fr-F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 bon écho auprès des maîtres d’ouvrage</a:t>
            </a:r>
          </a:p>
        </p:txBody>
      </p:sp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396380"/>
            <a:ext cx="1212726" cy="80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 27"/>
          <p:cNvGrpSpPr/>
          <p:nvPr/>
        </p:nvGrpSpPr>
        <p:grpSpPr>
          <a:xfrm>
            <a:off x="1189140" y="2864680"/>
            <a:ext cx="3672408" cy="3300624"/>
            <a:chOff x="827584" y="2839869"/>
            <a:chExt cx="3672408" cy="3300624"/>
          </a:xfrm>
        </p:grpSpPr>
        <p:pic>
          <p:nvPicPr>
            <p:cNvPr id="10" name="Image 9" descr="Visuel_programme_BD.jpg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08462" y="4653136"/>
              <a:ext cx="1710652" cy="1487357"/>
            </a:xfrm>
            <a:prstGeom prst="rect">
              <a:avLst/>
            </a:prstGeom>
          </p:spPr>
        </p:pic>
        <p:grpSp>
          <p:nvGrpSpPr>
            <p:cNvPr id="3" name="Groupe 15"/>
            <p:cNvGrpSpPr/>
            <p:nvPr/>
          </p:nvGrpSpPr>
          <p:grpSpPr>
            <a:xfrm>
              <a:off x="827584" y="2839869"/>
              <a:ext cx="3672408" cy="1741259"/>
              <a:chOff x="4644008" y="2351217"/>
              <a:chExt cx="3672408" cy="1741259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680012" y="2415094"/>
                <a:ext cx="3636404" cy="16773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0070C0"/>
                    </a:solidFill>
                  </a:rPr>
                  <a:t>Résidence LES BRIGANTINES </a:t>
                </a:r>
              </a:p>
              <a:p>
                <a:endParaRPr lang="fr-FR" sz="500" b="1" dirty="0" smtClean="0">
                  <a:solidFill>
                    <a:srgbClr val="0070C0"/>
                  </a:solidFill>
                </a:endParaRP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Promoteur : Arauris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Le Grau-du-Roi (zone H3)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20 MIG (16 T3, 4 T4)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SHAB : 51 m² à 90 m²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Chaudière à condensation Atlantic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1 panneau PV Clipsol 250 Wc / MIG</a:t>
                </a:r>
              </a:p>
            </p:txBody>
          </p:sp>
          <p:sp>
            <p:nvSpPr>
              <p:cNvPr id="15" name="Rectangle à coins arrondis 14"/>
              <p:cNvSpPr/>
              <p:nvPr/>
            </p:nvSpPr>
            <p:spPr>
              <a:xfrm>
                <a:off x="4644008" y="2351217"/>
                <a:ext cx="3528392" cy="1728192"/>
              </a:xfrm>
              <a:prstGeom prst="round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sp>
        <p:nvSpPr>
          <p:cNvPr id="17" name="ZoneTexte 16"/>
          <p:cNvSpPr txBox="1"/>
          <p:nvPr/>
        </p:nvSpPr>
        <p:spPr>
          <a:xfrm>
            <a:off x="5076056" y="1612404"/>
            <a:ext cx="129614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1200 MI / an</a:t>
            </a:r>
          </a:p>
        </p:txBody>
      </p:sp>
      <p:grpSp>
        <p:nvGrpSpPr>
          <p:cNvPr id="4" name="Groupe 26"/>
          <p:cNvGrpSpPr/>
          <p:nvPr/>
        </p:nvGrpSpPr>
        <p:grpSpPr>
          <a:xfrm>
            <a:off x="4860032" y="2839869"/>
            <a:ext cx="3672408" cy="3037403"/>
            <a:chOff x="4644008" y="2996952"/>
            <a:chExt cx="3672408" cy="3037403"/>
          </a:xfrm>
        </p:grpSpPr>
        <p:pic>
          <p:nvPicPr>
            <p:cNvPr id="11" name="Image 10" descr="Maison-RT2102-Sarthe.jpg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31041" y="2996952"/>
              <a:ext cx="1698342" cy="1224136"/>
            </a:xfrm>
            <a:prstGeom prst="rect">
              <a:avLst/>
            </a:prstGeom>
          </p:spPr>
        </p:pic>
        <p:grpSp>
          <p:nvGrpSpPr>
            <p:cNvPr id="6" name="Groupe 22"/>
            <p:cNvGrpSpPr/>
            <p:nvPr/>
          </p:nvGrpSpPr>
          <p:grpSpPr>
            <a:xfrm>
              <a:off x="4644008" y="4293096"/>
              <a:ext cx="3672408" cy="1741259"/>
              <a:chOff x="4644008" y="2351217"/>
              <a:chExt cx="3672408" cy="1741259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680012" y="2415094"/>
                <a:ext cx="3636404" cy="16773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0070C0"/>
                    </a:solidFill>
                  </a:rPr>
                  <a:t>Lotissement DES CHÊNES </a:t>
                </a:r>
              </a:p>
              <a:p>
                <a:endParaRPr lang="fr-FR" sz="500" b="1" dirty="0" smtClean="0">
                  <a:solidFill>
                    <a:srgbClr val="0070C0"/>
                  </a:solidFill>
                </a:endParaRP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CMI : Maine Construction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BET : ETC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Le Mans (zone H2b)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SHAB : 97 m²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Chaudière à condensation Atlantic</a:t>
                </a:r>
              </a:p>
              <a:p>
                <a:pPr>
                  <a:buFont typeface="Wingdings" pitchFamily="2" charset="2"/>
                  <a:buChar char="ü"/>
                </a:pPr>
                <a:r>
                  <a:rPr lang="fr-FR" sz="1400" b="1" dirty="0" smtClean="0">
                    <a:solidFill>
                      <a:srgbClr val="0070C0"/>
                    </a:solidFill>
                  </a:rPr>
                  <a:t> 2 panneaux PV Clipsol 500 Wc </a:t>
                </a:r>
              </a:p>
            </p:txBody>
          </p:sp>
          <p:sp>
            <p:nvSpPr>
              <p:cNvPr id="25" name="Rectangle à coins arrondis 24"/>
              <p:cNvSpPr/>
              <p:nvPr/>
            </p:nvSpPr>
            <p:spPr>
              <a:xfrm>
                <a:off x="4644008" y="2351217"/>
                <a:ext cx="3528392" cy="1728192"/>
              </a:xfrm>
              <a:prstGeom prst="roundRect">
                <a:avLst/>
              </a:pr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</p:grpSp>
      <p:sp>
        <p:nvSpPr>
          <p:cNvPr id="26" name="Espace réservé du contenu 6"/>
          <p:cNvSpPr txBox="1">
            <a:spLocks/>
          </p:cNvSpPr>
          <p:nvPr/>
        </p:nvSpPr>
        <p:spPr>
          <a:xfrm>
            <a:off x="1227436" y="2348880"/>
            <a:ext cx="7678025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Premières réalisation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 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texte 3"/>
          <p:cNvSpPr>
            <a:spLocks noGrp="1"/>
          </p:cNvSpPr>
          <p:nvPr>
            <p:ph idx="1"/>
          </p:nvPr>
        </p:nvSpPr>
        <p:spPr>
          <a:xfrm>
            <a:off x="1724718" y="61191"/>
            <a:ext cx="7140103" cy="738139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fr-F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 frein lié à l’installation en toiture moins présent qu’en solaire thermique</a:t>
            </a:r>
          </a:p>
        </p:txBody>
      </p:sp>
      <p:sp>
        <p:nvSpPr>
          <p:cNvPr id="22" name="Espace réservé du contenu 6"/>
          <p:cNvSpPr txBox="1">
            <a:spLocks/>
          </p:cNvSpPr>
          <p:nvPr/>
        </p:nvSpPr>
        <p:spPr>
          <a:xfrm>
            <a:off x="1187624" y="1524000"/>
            <a:ext cx="795637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 crainte liée à l’étanchéité de la toiture, comme en solaire thermique</a:t>
            </a:r>
            <a:endParaRPr kumimoji="0" lang="fr-FR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Espace réservé du contenu 6"/>
          <p:cNvSpPr txBox="1">
            <a:spLocks/>
          </p:cNvSpPr>
          <p:nvPr/>
        </p:nvSpPr>
        <p:spPr>
          <a:xfrm>
            <a:off x="1473200" y="2276872"/>
            <a:ext cx="7454776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 de coordination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chantier à prévoir :</a:t>
            </a:r>
            <a:endParaRPr kumimoji="0" lang="fr-FR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Electricité Pari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21088"/>
            <a:ext cx="740668" cy="740669"/>
          </a:xfrm>
          <a:prstGeom prst="rect">
            <a:avLst/>
          </a:prstGeom>
          <a:noFill/>
        </p:spPr>
      </p:pic>
      <p:pic>
        <p:nvPicPr>
          <p:cNvPr id="25" name="Image 24" descr="chaudiere_condensation_photovoltaique_sanslegende_CMJN.jpg"/>
          <p:cNvPicPr>
            <a:picLocks noChangeAspect="1"/>
          </p:cNvPicPr>
          <p:nvPr/>
        </p:nvPicPr>
        <p:blipFill>
          <a:blip r:embed="rId4" cstate="print"/>
          <a:srcRect t="8780"/>
          <a:stretch>
            <a:fillRect/>
          </a:stretch>
        </p:blipFill>
        <p:spPr>
          <a:xfrm>
            <a:off x="2699792" y="2996952"/>
            <a:ext cx="3896277" cy="2664296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1187624" y="4437112"/>
            <a:ext cx="1296144" cy="30777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cap="small" dirty="0" smtClean="0">
                <a:solidFill>
                  <a:srgbClr val="0070C0"/>
                </a:solidFill>
              </a:rPr>
              <a:t>Electricien</a:t>
            </a:r>
          </a:p>
        </p:txBody>
      </p:sp>
      <p:cxnSp>
        <p:nvCxnSpPr>
          <p:cNvPr id="27" name="Connecteur droit 26"/>
          <p:cNvCxnSpPr>
            <a:stCxn id="26" idx="3"/>
          </p:cNvCxnSpPr>
          <p:nvPr/>
        </p:nvCxnSpPr>
        <p:spPr>
          <a:xfrm flipV="1">
            <a:off x="2483768" y="4509120"/>
            <a:ext cx="1296144" cy="8188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6192180" y="3212976"/>
            <a:ext cx="1368152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cap="small" dirty="0" smtClean="0">
                <a:solidFill>
                  <a:srgbClr val="0070C0"/>
                </a:solidFill>
              </a:rPr>
              <a:t>Couvreur / Installateur</a:t>
            </a:r>
          </a:p>
        </p:txBody>
      </p:sp>
      <p:cxnSp>
        <p:nvCxnSpPr>
          <p:cNvPr id="32" name="Connecteur droit 31"/>
          <p:cNvCxnSpPr>
            <a:endCxn id="31" idx="1"/>
          </p:cNvCxnSpPr>
          <p:nvPr/>
        </p:nvCxnSpPr>
        <p:spPr>
          <a:xfrm flipV="1">
            <a:off x="4319972" y="3474586"/>
            <a:ext cx="1872208" cy="53047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6876256" y="4941168"/>
            <a:ext cx="1368152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cap="small" dirty="0" smtClean="0">
                <a:solidFill>
                  <a:srgbClr val="0070C0"/>
                </a:solidFill>
              </a:rPr>
              <a:t>Plombier chauffagiste</a:t>
            </a:r>
          </a:p>
        </p:txBody>
      </p:sp>
      <p:cxnSp>
        <p:nvCxnSpPr>
          <p:cNvPr id="36" name="Connecteur droit 35"/>
          <p:cNvCxnSpPr>
            <a:endCxn id="35" idx="1"/>
          </p:cNvCxnSpPr>
          <p:nvPr/>
        </p:nvCxnSpPr>
        <p:spPr>
          <a:xfrm>
            <a:off x="4572000" y="4725144"/>
            <a:ext cx="2304256" cy="47763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6416" y="4778424"/>
            <a:ext cx="548405" cy="691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Rectangle 39"/>
          <p:cNvSpPr/>
          <p:nvPr/>
        </p:nvSpPr>
        <p:spPr>
          <a:xfrm>
            <a:off x="2411760" y="5929535"/>
            <a:ext cx="43204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70C0"/>
                </a:solidFill>
              </a:rPr>
              <a:t>3 interventions indépendantes</a:t>
            </a:r>
            <a:endParaRPr lang="fr-FR" sz="1600" dirty="0">
              <a:solidFill>
                <a:srgbClr val="0070C0"/>
              </a:solidFill>
            </a:endParaRPr>
          </a:p>
        </p:txBody>
      </p:sp>
      <p:pic>
        <p:nvPicPr>
          <p:cNvPr id="42" name="Image 41" descr="Couvreu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783588" y="2996510"/>
            <a:ext cx="921640" cy="915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texte 3"/>
          <p:cNvSpPr>
            <a:spLocks noGrp="1"/>
          </p:cNvSpPr>
          <p:nvPr>
            <p:ph idx="1"/>
          </p:nvPr>
        </p:nvSpPr>
        <p:spPr>
          <a:xfrm>
            <a:off x="1485900" y="77187"/>
            <a:ext cx="7823671" cy="4525963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fr-F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Simplicité des démarches administratives pour le raccordement en autoconsommation</a:t>
            </a:r>
          </a:p>
        </p:txBody>
      </p:sp>
      <p:sp>
        <p:nvSpPr>
          <p:cNvPr id="22" name="Espace réservé du contenu 6"/>
          <p:cNvSpPr txBox="1">
            <a:spLocks/>
          </p:cNvSpPr>
          <p:nvPr/>
        </p:nvSpPr>
        <p:spPr>
          <a:xfrm>
            <a:off x="1115616" y="1412776"/>
            <a:ext cx="8892480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 formulaires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transmettre à ErDF :</a:t>
            </a:r>
            <a:endParaRPr kumimoji="0" lang="fr-FR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" name="Picture 2" descr="Un homme orange détective, tenant une loupe, regardant étroitement quelque chose, comme on a tendance à faire avec une loupe.Basé sur le design de vecteur original populaire Banque d'images - 58936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1080120" cy="1080120"/>
          </a:xfrm>
          <a:prstGeom prst="rect">
            <a:avLst/>
          </a:prstGeom>
          <a:noFill/>
        </p:spPr>
      </p:pic>
      <p:sp>
        <p:nvSpPr>
          <p:cNvPr id="30" name="Rectangle 29"/>
          <p:cNvSpPr/>
          <p:nvPr/>
        </p:nvSpPr>
        <p:spPr>
          <a:xfrm>
            <a:off x="1115616" y="2196153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solidFill>
                  <a:srgbClr val="0070C0"/>
                </a:solidFill>
              </a:rPr>
              <a:t>- ERDF-FOR-RAC_06E : formulaire classique de raccordement d’une maison neuve.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115616" y="3492297"/>
            <a:ext cx="58326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 smtClean="0">
                <a:solidFill>
                  <a:srgbClr val="0070C0"/>
                </a:solidFill>
              </a:rPr>
              <a:t>- ERDF-FOR-RAC_22E : raccordement d’une installation injectant par onduleur et de puissance inférieure à 36 kVA 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34" name="Espace réservé du contenu 6"/>
          <p:cNvSpPr txBox="1">
            <a:spLocks/>
          </p:cNvSpPr>
          <p:nvPr/>
        </p:nvSpPr>
        <p:spPr>
          <a:xfrm>
            <a:off x="1115616" y="4423130"/>
            <a:ext cx="8892480" cy="360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 de compteur d’injection à installer.</a:t>
            </a:r>
            <a:endParaRPr kumimoji="0" lang="fr-FR" sz="1400" b="1" i="0" u="none" strike="noStrike" kern="1200" cap="none" spc="0" normalizeH="0" baseline="0" noProof="0" dirty="0" smtClean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5" y="2780928"/>
            <a:ext cx="214742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ctrTitle"/>
          </p:nvPr>
        </p:nvSpPr>
        <p:spPr>
          <a:xfrm>
            <a:off x="2668588" y="193183"/>
            <a:ext cx="6148388" cy="705514"/>
          </a:xfrm>
        </p:spPr>
        <p:txBody>
          <a:bodyPr/>
          <a:lstStyle/>
          <a:p>
            <a:pPr eaLnBrk="1" hangingPunct="1"/>
            <a:r>
              <a:rPr lang="fr-FR" dirty="0" smtClean="0">
                <a:latin typeface="VAG Rounded Std Light" pitchFamily="34" charset="0"/>
                <a:cs typeface="ITC Lubalin Graph Std Demi"/>
              </a:rPr>
              <a:t> </a:t>
            </a:r>
          </a:p>
        </p:txBody>
      </p:sp>
      <p:sp>
        <p:nvSpPr>
          <p:cNvPr id="1024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2668588" y="5934097"/>
            <a:ext cx="1262405" cy="231731"/>
          </a:xfrm>
          <a:ln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latin typeface="HelveticaNeueLT Std Lt" pitchFamily="34" charset="0"/>
                <a:cs typeface="Arial" pitchFamily="34" charset="0"/>
              </a:rPr>
              <a:t>4 septembre 2015</a:t>
            </a:r>
            <a:endParaRPr dirty="0" smtClean="0">
              <a:latin typeface="HelveticaNeueLT Std Lt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59110" y="1506828"/>
            <a:ext cx="5957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Contexte Réglementaire</a:t>
            </a:r>
          </a:p>
          <a:p>
            <a:pPr>
              <a:buFont typeface="Arial" pitchFamily="34" charset="0"/>
              <a:buChar char="•"/>
            </a:pPr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Descriptif de la solution technique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Offres Fabricants et Démarche </a:t>
            </a:r>
            <a:r>
              <a:rPr lang="fr-FR" sz="2400" dirty="0" err="1" smtClean="0">
                <a:solidFill>
                  <a:schemeClr val="bg1"/>
                </a:solidFill>
              </a:rPr>
              <a:t>ErDF</a:t>
            </a:r>
            <a:endParaRPr lang="fr-FR" sz="2400" dirty="0" smtClean="0">
              <a:solidFill>
                <a:schemeClr val="bg1"/>
              </a:solidFill>
            </a:endParaRP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Etude de cas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Synthèse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24</a:t>
            </a:fld>
            <a:endParaRPr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1757394" y="190483"/>
            <a:ext cx="79105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2400" b="1" dirty="0" smtClean="0">
                <a:solidFill>
                  <a:srgbClr val="0066CC"/>
                </a:solidFill>
              </a:rPr>
              <a:t>Comparatif RT 2012 MI 80m²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7974" y="76183"/>
            <a:ext cx="2037257" cy="2083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1349" y="1285000"/>
            <a:ext cx="6004883" cy="512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25</a:t>
            </a:fld>
            <a:endParaRPr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1757394" y="190483"/>
            <a:ext cx="79105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2400" b="1" dirty="0" smtClean="0">
                <a:solidFill>
                  <a:srgbClr val="0066CC"/>
                </a:solidFill>
              </a:rPr>
              <a:t>Comparatif RT 2012 MI 80m²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06743" y="190483"/>
            <a:ext cx="2037257" cy="2083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3768" y="2673349"/>
            <a:ext cx="8060232" cy="3240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204" y="703263"/>
            <a:ext cx="5940596" cy="2728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26</a:t>
            </a:fld>
            <a:endParaRPr/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auto">
          <a:xfrm>
            <a:off x="1757394" y="190483"/>
            <a:ext cx="79105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2400" b="1" dirty="0" smtClean="0">
                <a:solidFill>
                  <a:srgbClr val="0066CC"/>
                </a:solidFill>
              </a:rPr>
              <a:t>Comparatif RT 2012 MI 80m²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42200" y="63483"/>
            <a:ext cx="1651000" cy="168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5154" y="3475024"/>
            <a:ext cx="3114092" cy="104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6129" y="3475024"/>
            <a:ext cx="4360425" cy="3321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871889" y="-5711"/>
            <a:ext cx="6890934" cy="1096672"/>
          </a:xfrm>
        </p:spPr>
        <p:txBody>
          <a:bodyPr/>
          <a:lstStyle/>
          <a:p>
            <a:r>
              <a:rPr lang="fr-FR" sz="2400" dirty="0" smtClean="0">
                <a:solidFill>
                  <a:srgbClr val="0070C0"/>
                </a:solidFill>
              </a:rPr>
              <a:t>Exemple de Positionnement RT et Comparatif</a:t>
            </a:r>
            <a:endParaRPr lang="fr-FR" sz="24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03750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664" y="3356992"/>
            <a:ext cx="9113168" cy="2812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llipse 8"/>
          <p:cNvSpPr/>
          <p:nvPr/>
        </p:nvSpPr>
        <p:spPr>
          <a:xfrm>
            <a:off x="5220072" y="1052736"/>
            <a:ext cx="1296144" cy="5040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7092280" y="980728"/>
            <a:ext cx="1584176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5508104" y="2132856"/>
            <a:ext cx="1296144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2051720" y="2708920"/>
            <a:ext cx="2016224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>
            <a:stCxn id="12" idx="6"/>
            <a:endCxn id="11" idx="2"/>
          </p:cNvCxnSpPr>
          <p:nvPr/>
        </p:nvCxnSpPr>
        <p:spPr>
          <a:xfrm flipV="1">
            <a:off x="4067944" y="2276872"/>
            <a:ext cx="1440160" cy="57606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/>
          <p:nvPr/>
        </p:nvSpPr>
        <p:spPr>
          <a:xfrm>
            <a:off x="5076056" y="5949280"/>
            <a:ext cx="720080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705055" y="172089"/>
            <a:ext cx="7907075" cy="1096672"/>
          </a:xfrm>
        </p:spPr>
        <p:txBody>
          <a:bodyPr/>
          <a:lstStyle/>
          <a:p>
            <a:r>
              <a:rPr lang="fr-FR" sz="3200" dirty="0" smtClean="0">
                <a:solidFill>
                  <a:srgbClr val="0070C0"/>
                </a:solidFill>
              </a:rPr>
              <a:t>Comparatif / CET</a:t>
            </a:r>
            <a:endParaRPr lang="fr-FR" sz="3200" dirty="0">
              <a:solidFill>
                <a:srgbClr val="0070C0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963" y="1268761"/>
            <a:ext cx="7302037" cy="4638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ctrTitle"/>
          </p:nvPr>
        </p:nvSpPr>
        <p:spPr>
          <a:xfrm>
            <a:off x="2668588" y="193183"/>
            <a:ext cx="6148388" cy="705514"/>
          </a:xfrm>
        </p:spPr>
        <p:txBody>
          <a:bodyPr/>
          <a:lstStyle/>
          <a:p>
            <a:pPr eaLnBrk="1" hangingPunct="1"/>
            <a:r>
              <a:rPr lang="fr-FR" dirty="0" smtClean="0">
                <a:latin typeface="VAG Rounded Std Light" pitchFamily="34" charset="0"/>
                <a:cs typeface="ITC Lubalin Graph Std Demi"/>
              </a:rPr>
              <a:t> </a:t>
            </a:r>
          </a:p>
        </p:txBody>
      </p:sp>
      <p:sp>
        <p:nvSpPr>
          <p:cNvPr id="1024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2668588" y="5934097"/>
            <a:ext cx="1262405" cy="231731"/>
          </a:xfrm>
          <a:ln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latin typeface="HelveticaNeueLT Std Lt" pitchFamily="34" charset="0"/>
                <a:cs typeface="Arial" pitchFamily="34" charset="0"/>
              </a:rPr>
              <a:t>4 septembre 2015</a:t>
            </a:r>
            <a:endParaRPr dirty="0" smtClean="0">
              <a:latin typeface="HelveticaNeueLT Std Lt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59110" y="1506828"/>
            <a:ext cx="5957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Contexte Réglementaire</a:t>
            </a:r>
          </a:p>
          <a:p>
            <a:pPr>
              <a:buFont typeface="Arial" pitchFamily="34" charset="0"/>
              <a:buChar char="•"/>
            </a:pPr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Descriptif de la solution technique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Offres Fabricants et Démarche </a:t>
            </a:r>
            <a:r>
              <a:rPr lang="fr-FR" sz="2400" dirty="0" err="1" smtClean="0">
                <a:solidFill>
                  <a:schemeClr val="bg1"/>
                </a:solidFill>
              </a:rPr>
              <a:t>ErDF</a:t>
            </a:r>
            <a:endParaRPr lang="fr-FR" sz="2400" dirty="0" smtClean="0">
              <a:solidFill>
                <a:schemeClr val="bg1"/>
              </a:solidFill>
            </a:endParaRP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Etude de cas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Synthèse</a:t>
            </a:r>
            <a:endParaRPr lang="fr-FR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3</a:t>
            </a:fld>
            <a:endParaRPr/>
          </a:p>
        </p:txBody>
      </p:sp>
      <p:sp>
        <p:nvSpPr>
          <p:cNvPr id="13" name="Titre 12"/>
          <p:cNvSpPr>
            <a:spLocks noGrp="1"/>
          </p:cNvSpPr>
          <p:nvPr>
            <p:ph type="title" idx="4294967295"/>
          </p:nvPr>
        </p:nvSpPr>
        <p:spPr>
          <a:xfrm>
            <a:off x="1798638" y="150814"/>
            <a:ext cx="6551612" cy="776466"/>
          </a:xfrm>
        </p:spPr>
        <p:txBody>
          <a:bodyPr/>
          <a:lstStyle/>
          <a:p>
            <a:r>
              <a:rPr lang="fr-FR" b="1" dirty="0" smtClean="0">
                <a:solidFill>
                  <a:schemeClr val="accent1"/>
                </a:solidFill>
              </a:rPr>
              <a:t>Exigences Réglementaires</a:t>
            </a:r>
            <a:endParaRPr lang="fr-FR" b="1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9953" y="51516"/>
            <a:ext cx="957828" cy="95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à coins arrondis 14"/>
          <p:cNvSpPr/>
          <p:nvPr/>
        </p:nvSpPr>
        <p:spPr>
          <a:xfrm>
            <a:off x="1690769" y="1330070"/>
            <a:ext cx="6504470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</a:rPr>
              <a:t>3 Exigences de résultats</a:t>
            </a:r>
          </a:p>
        </p:txBody>
      </p:sp>
      <p:sp>
        <p:nvSpPr>
          <p:cNvPr id="16" name="Rectangle à coins arrondis 15"/>
          <p:cNvSpPr/>
          <p:nvPr/>
        </p:nvSpPr>
        <p:spPr>
          <a:xfrm>
            <a:off x="1655144" y="2001892"/>
            <a:ext cx="2016224" cy="432048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B</a:t>
            </a:r>
            <a:r>
              <a:rPr lang="fr-FR" baseline="-25000" dirty="0" err="1" smtClean="0"/>
              <a:t>Bio</a:t>
            </a:r>
            <a:r>
              <a:rPr lang="fr-FR" dirty="0" err="1" smtClean="0"/>
              <a:t>max</a:t>
            </a:r>
            <a:endParaRPr lang="fr-FR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3851009" y="2013767"/>
            <a:ext cx="2088232" cy="432048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C</a:t>
            </a:r>
            <a:r>
              <a:rPr lang="fr-FR" baseline="-25000" dirty="0" err="1" smtClean="0"/>
              <a:t>ep</a:t>
            </a:r>
            <a:r>
              <a:rPr lang="fr-FR" dirty="0" err="1" smtClean="0"/>
              <a:t>max</a:t>
            </a:r>
            <a:endParaRPr lang="fr-FR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6107007" y="2013767"/>
            <a:ext cx="2088232" cy="432048"/>
          </a:xfrm>
          <a:prstGeom prst="round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Tic </a:t>
            </a:r>
            <a:r>
              <a:rPr lang="fr-FR" baseline="-25000" dirty="0" err="1" smtClean="0"/>
              <a:t>ref</a:t>
            </a:r>
            <a:endParaRPr lang="fr-FR" baseline="-25000" dirty="0"/>
          </a:p>
        </p:txBody>
      </p:sp>
      <p:sp>
        <p:nvSpPr>
          <p:cNvPr id="19" name="Plus 18"/>
          <p:cNvSpPr/>
          <p:nvPr/>
        </p:nvSpPr>
        <p:spPr>
          <a:xfrm>
            <a:off x="4029134" y="2649206"/>
            <a:ext cx="1800200" cy="1440160"/>
          </a:xfrm>
          <a:prstGeom prst="mathPlus">
            <a:avLst/>
          </a:prstGeom>
          <a:solidFill>
            <a:srgbClr val="FF33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1655144" y="4018116"/>
            <a:ext cx="6480720" cy="576064"/>
          </a:xfrm>
          <a:prstGeom prst="roundRect">
            <a:avLst/>
          </a:prstGeom>
          <a:solidFill>
            <a:srgbClr val="3E9834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bg1"/>
                </a:solidFill>
              </a:rPr>
              <a:t>Des Exigences de moyens</a:t>
            </a:r>
          </a:p>
        </p:txBody>
      </p:sp>
      <p:sp>
        <p:nvSpPr>
          <p:cNvPr id="27" name="Rectangle à coins arrondis 26"/>
          <p:cNvSpPr/>
          <p:nvPr/>
        </p:nvSpPr>
        <p:spPr>
          <a:xfrm>
            <a:off x="923064" y="2371548"/>
            <a:ext cx="1318628" cy="5977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H1a</a:t>
            </a:r>
          </a:p>
          <a:p>
            <a:pPr algn="ctr"/>
            <a:r>
              <a:rPr lang="fr-FR" sz="1200" dirty="0" err="1" smtClean="0">
                <a:solidFill>
                  <a:schemeClr val="bg1">
                    <a:lumMod val="50000"/>
                  </a:schemeClr>
                </a:solidFill>
              </a:rPr>
              <a:t>Bbiomax</a:t>
            </a:r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= 72</a:t>
            </a:r>
          </a:p>
        </p:txBody>
      </p:sp>
      <p:sp>
        <p:nvSpPr>
          <p:cNvPr id="28" name="Rectangle à coins arrondis 27"/>
          <p:cNvSpPr/>
          <p:nvPr/>
        </p:nvSpPr>
        <p:spPr>
          <a:xfrm>
            <a:off x="3254916" y="2371548"/>
            <a:ext cx="1362570" cy="59772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H1a</a:t>
            </a:r>
          </a:p>
          <a:p>
            <a:pPr algn="ctr"/>
            <a:r>
              <a:rPr lang="fr-FR" sz="1200" dirty="0" smtClean="0">
                <a:solidFill>
                  <a:schemeClr val="bg1">
                    <a:lumMod val="50000"/>
                  </a:schemeClr>
                </a:solidFill>
              </a:rPr>
              <a:t>Cep max MI=60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1655144" y="5818316"/>
            <a:ext cx="2016224" cy="43204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Comptage</a:t>
            </a:r>
            <a:endParaRPr lang="fr-FR" sz="1200" dirty="0"/>
          </a:p>
        </p:txBody>
      </p:sp>
      <p:sp>
        <p:nvSpPr>
          <p:cNvPr id="35" name="Rectangle à coins arrondis 34"/>
          <p:cNvSpPr/>
          <p:nvPr/>
        </p:nvSpPr>
        <p:spPr>
          <a:xfrm>
            <a:off x="1690769" y="4666188"/>
            <a:ext cx="2016224" cy="100811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EnR</a:t>
            </a:r>
            <a:r>
              <a:rPr lang="fr-FR" dirty="0" smtClean="0"/>
              <a:t> </a:t>
            </a:r>
            <a:r>
              <a:rPr lang="fr-FR" sz="1200" dirty="0" smtClean="0"/>
              <a:t>ou équivalent</a:t>
            </a:r>
            <a:endParaRPr lang="fr-FR" sz="1200" dirty="0"/>
          </a:p>
        </p:txBody>
      </p:sp>
      <p:sp>
        <p:nvSpPr>
          <p:cNvPr id="36" name="Rectangle à coins arrondis 35"/>
          <p:cNvSpPr/>
          <p:nvPr/>
        </p:nvSpPr>
        <p:spPr>
          <a:xfrm>
            <a:off x="3851009" y="4666188"/>
            <a:ext cx="2088232" cy="100811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Ponts thermiques</a:t>
            </a:r>
          </a:p>
          <a:p>
            <a:pPr algn="ctr"/>
            <a:r>
              <a:rPr lang="fr-FR" sz="1100" dirty="0" smtClean="0"/>
              <a:t>- Ratio global  &lt;0.28</a:t>
            </a:r>
          </a:p>
          <a:p>
            <a:pPr algn="ctr"/>
            <a:r>
              <a:rPr lang="fr-FR" sz="1100" dirty="0" smtClean="0"/>
              <a:t>- Pt </a:t>
            </a:r>
            <a:r>
              <a:rPr lang="fr-FR" sz="1100" dirty="0" err="1" smtClean="0"/>
              <a:t>therm</a:t>
            </a:r>
            <a:r>
              <a:rPr lang="fr-FR" sz="1100" dirty="0" smtClean="0"/>
              <a:t> Plancher intermédiaire L9 &lt; 0.6</a:t>
            </a:r>
          </a:p>
        </p:txBody>
      </p:sp>
      <p:sp>
        <p:nvSpPr>
          <p:cNvPr id="37" name="Rectangle à coins arrondis 36"/>
          <p:cNvSpPr/>
          <p:nvPr/>
        </p:nvSpPr>
        <p:spPr>
          <a:xfrm>
            <a:off x="6107007" y="4666188"/>
            <a:ext cx="2088232" cy="1008112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Surface vitrée</a:t>
            </a:r>
            <a:endParaRPr lang="fr-FR" dirty="0"/>
          </a:p>
        </p:txBody>
      </p:sp>
      <p:sp>
        <p:nvSpPr>
          <p:cNvPr id="38" name="Rectangle à coins arrondis 37"/>
          <p:cNvSpPr/>
          <p:nvPr/>
        </p:nvSpPr>
        <p:spPr>
          <a:xfrm>
            <a:off x="3851009" y="5818316"/>
            <a:ext cx="2088232" cy="43204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Perméabilité</a:t>
            </a:r>
            <a:endParaRPr lang="fr-FR" sz="1400" dirty="0"/>
          </a:p>
        </p:txBody>
      </p:sp>
      <p:sp>
        <p:nvSpPr>
          <p:cNvPr id="39" name="Rectangle à coins arrondis 38"/>
          <p:cNvSpPr/>
          <p:nvPr/>
        </p:nvSpPr>
        <p:spPr>
          <a:xfrm>
            <a:off x="6107007" y="5818316"/>
            <a:ext cx="2088232" cy="432048"/>
          </a:xfrm>
          <a:prstGeom prst="round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dirty="0" smtClean="0"/>
              <a:t>…</a:t>
            </a:r>
            <a:endParaRPr lang="fr-FR" sz="2800" dirty="0"/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84348" y="38637"/>
            <a:ext cx="997219" cy="1079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30</a:t>
            </a:fld>
            <a:endParaRPr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7325" y="3719497"/>
            <a:ext cx="7096125" cy="268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1900" y="1094877"/>
            <a:ext cx="4889500" cy="244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1816100" y="279400"/>
            <a:ext cx="3822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83C3"/>
                </a:solidFill>
              </a:rPr>
              <a:t>Pour un promoteur</a:t>
            </a:r>
            <a:endParaRPr lang="fr-FR" sz="2400" b="1" dirty="0">
              <a:solidFill>
                <a:srgbClr val="0083C3"/>
              </a:solidFill>
            </a:endParaRPr>
          </a:p>
        </p:txBody>
      </p:sp>
      <p:pic>
        <p:nvPicPr>
          <p:cNvPr id="11" name="Image 10" descr="chaudiere_condensation_photovoltaique_sanslegende_CMJN.jpg"/>
          <p:cNvPicPr>
            <a:picLocks noChangeAspect="1"/>
          </p:cNvPicPr>
          <p:nvPr/>
        </p:nvPicPr>
        <p:blipFill>
          <a:blip r:embed="rId4" cstate="print"/>
          <a:srcRect t="8780"/>
          <a:stretch>
            <a:fillRect/>
          </a:stretch>
        </p:blipFill>
        <p:spPr>
          <a:xfrm>
            <a:off x="1165068" y="1130300"/>
            <a:ext cx="3178332" cy="2173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31</a:t>
            </a:fld>
            <a:endParaRPr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1900" y="1094877"/>
            <a:ext cx="4889500" cy="2446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1816100" y="279400"/>
            <a:ext cx="3822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83C3"/>
                </a:solidFill>
              </a:rPr>
              <a:t>Pour un promoteur</a:t>
            </a:r>
            <a:endParaRPr lang="fr-FR" sz="2400" b="1" dirty="0">
              <a:solidFill>
                <a:srgbClr val="0083C3"/>
              </a:solidFill>
            </a:endParaRPr>
          </a:p>
        </p:txBody>
      </p:sp>
      <p:pic>
        <p:nvPicPr>
          <p:cNvPr id="11" name="Image 10" descr="chaudiere_condensation_photovoltaique_sanslegende_CMJN.jpg"/>
          <p:cNvPicPr>
            <a:picLocks noChangeAspect="1"/>
          </p:cNvPicPr>
          <p:nvPr/>
        </p:nvPicPr>
        <p:blipFill>
          <a:blip r:embed="rId3" cstate="print"/>
          <a:srcRect t="8780"/>
          <a:stretch>
            <a:fillRect/>
          </a:stretch>
        </p:blipFill>
        <p:spPr>
          <a:xfrm>
            <a:off x="1165068" y="1130300"/>
            <a:ext cx="3178332" cy="2173362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2100" y="3579796"/>
            <a:ext cx="7300913" cy="27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32</a:t>
            </a:fld>
            <a:endParaRPr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13650"/>
          <a:stretch>
            <a:fillRect/>
          </a:stretch>
        </p:blipFill>
        <p:spPr bwMode="auto">
          <a:xfrm>
            <a:off x="4122917" y="279400"/>
            <a:ext cx="5021083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Image 10" descr="chaudiere_condensation_photovoltaique_sanslegende_CMJN.jpg"/>
          <p:cNvPicPr>
            <a:picLocks noChangeAspect="1"/>
          </p:cNvPicPr>
          <p:nvPr/>
        </p:nvPicPr>
        <p:blipFill>
          <a:blip r:embed="rId3" cstate="print"/>
          <a:srcRect t="8780"/>
          <a:stretch>
            <a:fillRect/>
          </a:stretch>
        </p:blipFill>
        <p:spPr>
          <a:xfrm>
            <a:off x="226934" y="1200076"/>
            <a:ext cx="3178332" cy="217336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6505" y="3373438"/>
            <a:ext cx="6405672" cy="34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ZoneTexte 9"/>
          <p:cNvSpPr txBox="1"/>
          <p:nvPr/>
        </p:nvSpPr>
        <p:spPr>
          <a:xfrm>
            <a:off x="1816100" y="279400"/>
            <a:ext cx="3822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83C3"/>
                </a:solidFill>
              </a:rPr>
              <a:t>Pour un bailleur</a:t>
            </a:r>
            <a:endParaRPr lang="fr-FR" sz="2400" b="1" dirty="0">
              <a:solidFill>
                <a:srgbClr val="0083C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33</a:t>
            </a:fld>
            <a:endParaRPr/>
          </a:p>
        </p:txBody>
      </p:sp>
      <p:sp>
        <p:nvSpPr>
          <p:cNvPr id="10" name="ZoneTexte 9"/>
          <p:cNvSpPr txBox="1"/>
          <p:nvPr/>
        </p:nvSpPr>
        <p:spPr>
          <a:xfrm>
            <a:off x="1417817" y="76200"/>
            <a:ext cx="3822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83C3"/>
                </a:solidFill>
              </a:rPr>
              <a:t>Pour un bailleur</a:t>
            </a:r>
            <a:endParaRPr lang="fr-FR" sz="2400" b="1" dirty="0">
              <a:solidFill>
                <a:srgbClr val="0083C3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12607"/>
          <a:stretch>
            <a:fillRect/>
          </a:stretch>
        </p:blipFill>
        <p:spPr bwMode="auto">
          <a:xfrm>
            <a:off x="3838732" y="76200"/>
            <a:ext cx="5305268" cy="3230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Image 10" descr="chaudiere_condensation_photovoltaique_sanslegende_CMJN.jpg"/>
          <p:cNvPicPr>
            <a:picLocks noChangeAspect="1"/>
          </p:cNvPicPr>
          <p:nvPr/>
        </p:nvPicPr>
        <p:blipFill>
          <a:blip r:embed="rId3" cstate="print"/>
          <a:srcRect t="8780"/>
          <a:stretch>
            <a:fillRect/>
          </a:stretch>
        </p:blipFill>
        <p:spPr>
          <a:xfrm>
            <a:off x="444500" y="1320800"/>
            <a:ext cx="3178332" cy="2173362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2401" y="3348455"/>
            <a:ext cx="6451600" cy="3509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34</a:t>
            </a:fld>
            <a:endParaRPr/>
          </a:p>
        </p:txBody>
      </p:sp>
      <p:sp>
        <p:nvSpPr>
          <p:cNvPr id="10" name="ZoneTexte 9"/>
          <p:cNvSpPr txBox="1"/>
          <p:nvPr/>
        </p:nvSpPr>
        <p:spPr>
          <a:xfrm>
            <a:off x="1639077" y="349597"/>
            <a:ext cx="7472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83C3"/>
                </a:solidFill>
              </a:rPr>
              <a:t>Economie d’Exploitation: de quoi parle t on ?</a:t>
            </a:r>
            <a:endParaRPr lang="fr-FR" sz="2400" b="1" dirty="0">
              <a:solidFill>
                <a:srgbClr val="0083C3"/>
              </a:solidFill>
            </a:endParaRPr>
          </a:p>
        </p:txBody>
      </p:sp>
      <p:pic>
        <p:nvPicPr>
          <p:cNvPr id="9" name="Picture 2" descr="Un homme orange détective, tenant une loupe, regardant étroitement quelque chose, comme on a tendance à faire avec une loupe.Basé sur le design de vecteur original populaire Banque d'images - 58936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8650" y="118765"/>
            <a:ext cx="825500" cy="82550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1100317" y="4102321"/>
            <a:ext cx="64807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i="1" dirty="0" smtClean="0">
                <a:solidFill>
                  <a:srgbClr val="0070C0"/>
                </a:solidFill>
              </a:rPr>
              <a:t>Economie annuelle sur la facture d’électricité pour une maison de 120 m² en zone H1a</a:t>
            </a:r>
            <a:endParaRPr lang="fr-FR" sz="1100" i="1" dirty="0">
              <a:solidFill>
                <a:srgbClr val="0070C0"/>
              </a:solidFill>
            </a:endParaRPr>
          </a:p>
        </p:txBody>
      </p:sp>
      <p:sp>
        <p:nvSpPr>
          <p:cNvPr id="13" name="Espace réservé du contenu 6"/>
          <p:cNvSpPr>
            <a:spLocks noGrp="1"/>
          </p:cNvSpPr>
          <p:nvPr>
            <p:ph sz="quarter" idx="4294967295"/>
          </p:nvPr>
        </p:nvSpPr>
        <p:spPr>
          <a:xfrm>
            <a:off x="1259632" y="1016732"/>
            <a:ext cx="7668344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Une économie annuelle sur la facture d’énergie du même ordre que pour les autres solutions RT 2012 </a:t>
            </a:r>
            <a:r>
              <a:rPr lang="fr-FR" sz="20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(zone H1a)</a:t>
            </a:r>
            <a:r>
              <a:rPr lang="fr-FR" sz="20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:</a:t>
            </a:r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1486677" y="1822031"/>
          <a:ext cx="7174723" cy="2280290"/>
        </p:xfrm>
        <a:graphic>
          <a:graphicData uri="http://schemas.openxmlformats.org/drawingml/2006/table">
            <a:tbl>
              <a:tblPr/>
              <a:tblGrid>
                <a:gridCol w="3208671"/>
                <a:gridCol w="901054"/>
                <a:gridCol w="1001269"/>
                <a:gridCol w="1000381"/>
                <a:gridCol w="1063348"/>
              </a:tblGrid>
              <a:tr h="45605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MAISON DE 120 M² EN ZONE H1a</a:t>
                      </a:r>
                      <a:endParaRPr lang="fr-FR" sz="1200" b="1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Sans PV</a:t>
                      </a:r>
                      <a:endParaRPr lang="fr-FR" sz="1200" b="0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PV= 250 Wc</a:t>
                      </a:r>
                      <a:endParaRPr lang="fr-FR" sz="1200" b="0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PV= 500 Wc</a:t>
                      </a:r>
                      <a:endParaRPr lang="fr-FR" sz="1200" b="0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PV= 750 Wc</a:t>
                      </a:r>
                      <a:endParaRPr lang="fr-FR" sz="1200" b="0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</a:tr>
              <a:tr h="45605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Consommation spécifique  annuelle (kWh)</a:t>
                      </a:r>
                      <a:endParaRPr lang="fr-FR" sz="1200" b="0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4063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3830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3588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3370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605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Taux de couverture des besoins électriques  </a:t>
                      </a:r>
                      <a:endParaRPr lang="fr-FR" sz="1200" b="0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5,7%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11,7%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17,1%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605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Facture d'électricité à l'année (en €) </a:t>
                      </a:r>
                      <a:endParaRPr lang="fr-FR" sz="1200" b="0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605,87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571,13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535,04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502,53</a:t>
                      </a:r>
                      <a:endParaRPr lang="fr-FR" sz="1200" b="0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56058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Economie en €</a:t>
                      </a:r>
                      <a:endParaRPr lang="fr-FR" sz="1200" b="0" dirty="0">
                        <a:solidFill>
                          <a:schemeClr val="bg1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endParaRPr lang="fr-FR" sz="1200" b="1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34,74</a:t>
                      </a:r>
                      <a:endParaRPr lang="fr-FR" sz="1200" b="1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70,83</a:t>
                      </a:r>
                      <a:endParaRPr lang="fr-FR" sz="1200" b="1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103,34</a:t>
                      </a:r>
                      <a:endParaRPr lang="fr-FR" sz="1200" b="1" dirty="0">
                        <a:solidFill>
                          <a:srgbClr val="003F56"/>
                        </a:solidFill>
                        <a:latin typeface="Tahoma"/>
                        <a:ea typeface="Times New Roman"/>
                        <a:cs typeface="Arial"/>
                      </a:endParaRPr>
                    </a:p>
                  </a:txBody>
                  <a:tcPr marL="67845" marR="6784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" name="Espace réservé du contenu 6"/>
          <p:cNvSpPr txBox="1">
            <a:spLocks/>
          </p:cNvSpPr>
          <p:nvPr/>
        </p:nvSpPr>
        <p:spPr>
          <a:xfrm>
            <a:off x="1100316" y="4890780"/>
            <a:ext cx="7827659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L’atout réside dans l’autoconsommation quasiment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totale de l’électricité PV au sein du logement.</a:t>
            </a: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ctrTitle"/>
          </p:nvPr>
        </p:nvSpPr>
        <p:spPr>
          <a:xfrm>
            <a:off x="2668588" y="193183"/>
            <a:ext cx="6148388" cy="705514"/>
          </a:xfrm>
        </p:spPr>
        <p:txBody>
          <a:bodyPr/>
          <a:lstStyle/>
          <a:p>
            <a:pPr eaLnBrk="1" hangingPunct="1"/>
            <a:r>
              <a:rPr lang="fr-FR" dirty="0" smtClean="0">
                <a:latin typeface="VAG Rounded Std Light" pitchFamily="34" charset="0"/>
                <a:cs typeface="ITC Lubalin Graph Std Demi"/>
              </a:rPr>
              <a:t> </a:t>
            </a:r>
          </a:p>
        </p:txBody>
      </p:sp>
      <p:sp>
        <p:nvSpPr>
          <p:cNvPr id="1024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2668588" y="5934097"/>
            <a:ext cx="1262405" cy="231731"/>
          </a:xfrm>
          <a:ln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dirty="0" smtClean="0">
                <a:latin typeface="HelveticaNeueLT Std Lt" pitchFamily="34" charset="0"/>
                <a:cs typeface="Arial" pitchFamily="34" charset="0"/>
              </a:rPr>
              <a:t>4 septembre 2015</a:t>
            </a:r>
            <a:endParaRPr dirty="0" smtClean="0">
              <a:latin typeface="HelveticaNeueLT Std Lt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59110" y="1506828"/>
            <a:ext cx="56023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Contexte Réglementaire</a:t>
            </a:r>
          </a:p>
          <a:p>
            <a:pPr>
              <a:buFont typeface="Arial" pitchFamily="34" charset="0"/>
              <a:buChar char="•"/>
            </a:pPr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Descriptif de la solution technique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Offres Fabricants et Démarche </a:t>
            </a:r>
            <a:r>
              <a:rPr lang="fr-FR" sz="2400" dirty="0" err="1" smtClean="0">
                <a:solidFill>
                  <a:schemeClr val="bg1"/>
                </a:solidFill>
              </a:rPr>
              <a:t>ErDF</a:t>
            </a:r>
            <a:endParaRPr lang="fr-FR" sz="2400" dirty="0" smtClean="0">
              <a:solidFill>
                <a:schemeClr val="bg1"/>
              </a:solidFill>
            </a:endParaRP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Etude de cas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Synthèse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A0F1F-880E-42BE-ACD4-B5E7CFF55B21}" type="slidenum">
              <a:rPr/>
              <a:pPr>
                <a:defRPr/>
              </a:pPr>
              <a:t>5</a:t>
            </a:fld>
            <a:endParaRPr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2319" y="66894"/>
            <a:ext cx="862253" cy="862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 descr="chaudiere_condensation_photovoltaique_sanslegende_CMJN.jpg"/>
          <p:cNvPicPr>
            <a:picLocks noChangeAspect="1"/>
          </p:cNvPicPr>
          <p:nvPr/>
        </p:nvPicPr>
        <p:blipFill>
          <a:blip r:embed="rId3" cstate="print"/>
          <a:srcRect t="8780"/>
          <a:stretch>
            <a:fillRect/>
          </a:stretch>
        </p:blipFill>
        <p:spPr>
          <a:xfrm>
            <a:off x="3001064" y="2781253"/>
            <a:ext cx="3247336" cy="2220547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1083727" y="1196752"/>
            <a:ext cx="4014446" cy="1656184"/>
            <a:chOff x="323528" y="1052736"/>
            <a:chExt cx="4014446" cy="1656184"/>
          </a:xfrm>
        </p:grpSpPr>
        <p:sp>
          <p:nvSpPr>
            <p:cNvPr id="14" name="Rectangle 13"/>
            <p:cNvSpPr/>
            <p:nvPr/>
          </p:nvSpPr>
          <p:spPr>
            <a:xfrm>
              <a:off x="341530" y="1116613"/>
              <a:ext cx="3996444" cy="146193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cap="small" dirty="0" smtClean="0">
                  <a:solidFill>
                    <a:srgbClr val="7030A0"/>
                  </a:solidFill>
                </a:rPr>
                <a:t>Chaudière à condensation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 </a:t>
              </a:r>
            </a:p>
            <a:p>
              <a:endParaRPr lang="fr-FR" sz="500" b="1" dirty="0" smtClean="0">
                <a:solidFill>
                  <a:srgbClr val="0070C0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Chauffage &amp; ECS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du logement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Micro-accumulée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 (24 à 35 kW)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Toutes marques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de chaudières possibles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Tous types d’émetteurs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possibles (radiateurs, plancher chauffant, vecteur air)</a:t>
              </a: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323528" y="1052736"/>
              <a:ext cx="3888432" cy="1656184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>
                <a:solidFill>
                  <a:srgbClr val="12A9D9"/>
                </a:solidFill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5467906" y="1052736"/>
            <a:ext cx="3672408" cy="2232248"/>
            <a:chOff x="5220072" y="1196752"/>
            <a:chExt cx="3672408" cy="2232248"/>
          </a:xfrm>
        </p:grpSpPr>
        <p:sp>
          <p:nvSpPr>
            <p:cNvPr id="18" name="Rectangle 17"/>
            <p:cNvSpPr/>
            <p:nvPr/>
          </p:nvSpPr>
          <p:spPr>
            <a:xfrm>
              <a:off x="5256076" y="1260629"/>
              <a:ext cx="3636404" cy="2108269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cap="small" dirty="0" smtClean="0">
                  <a:solidFill>
                    <a:schemeClr val="accent4"/>
                  </a:solidFill>
                </a:rPr>
                <a:t>Kit photovoltaïque (PV)</a:t>
              </a:r>
              <a:r>
                <a:rPr lang="fr-FR" sz="1400" b="1" dirty="0" smtClean="0"/>
                <a:t> </a:t>
              </a:r>
            </a:p>
            <a:p>
              <a:endParaRPr lang="fr-FR" sz="500" b="1" dirty="0" smtClean="0">
                <a:solidFill>
                  <a:schemeClr val="accent5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Production d’électricité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Surface de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2 à 6 m²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1 à 3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panneaux ou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6 à 10 tuiles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PV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Production d’EnR imposée par la RT 2012 (&gt; 5 kWhEP/m²/an)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Electricité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autoconsommée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Démarches administratives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: 2 formulaires déclaratifs pour ErDF</a:t>
              </a: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5220072" y="1196752"/>
              <a:ext cx="3600400" cy="2232248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1547664" y="5001800"/>
            <a:ext cx="6120680" cy="1382380"/>
            <a:chOff x="269522" y="1052736"/>
            <a:chExt cx="6120680" cy="1382380"/>
          </a:xfrm>
        </p:grpSpPr>
        <p:sp>
          <p:nvSpPr>
            <p:cNvPr id="21" name="Rectangle 20"/>
            <p:cNvSpPr/>
            <p:nvPr/>
          </p:nvSpPr>
          <p:spPr>
            <a:xfrm>
              <a:off x="269522" y="1116613"/>
              <a:ext cx="6120680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cap="small" dirty="0" smtClean="0">
                  <a:solidFill>
                    <a:schemeClr val="accent4"/>
                  </a:solidFill>
                </a:rPr>
                <a:t>Des atouts intrinsèques</a:t>
              </a:r>
              <a:r>
                <a:rPr lang="fr-FR" sz="1400" b="1" dirty="0" smtClean="0">
                  <a:solidFill>
                    <a:schemeClr val="accent4"/>
                  </a:solidFill>
                </a:rPr>
                <a:t> </a:t>
              </a:r>
            </a:p>
            <a:p>
              <a:endParaRPr lang="fr-FR" sz="500" b="1" dirty="0" smtClean="0">
                <a:solidFill>
                  <a:schemeClr val="accent5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Faible encombrement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(dans le logement : chaudière uniquement, aucun encombrement au sol)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70C0"/>
                  </a:solidFill>
                </a:rPr>
                <a:t> Peu de nuisance sonore </a:t>
              </a:r>
              <a:r>
                <a:rPr lang="fr-FR" sz="1400" b="1" dirty="0" smtClean="0">
                  <a:solidFill>
                    <a:srgbClr val="12A9D9"/>
                  </a:solidFill>
                </a:rPr>
                <a:t>à l’intérieur comme à l’extérieur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12A9D9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Coût d’entretien limité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323528" y="1052736"/>
              <a:ext cx="5850650" cy="1382380"/>
            </a:xfrm>
            <a:prstGeom prst="round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1757394" y="190483"/>
            <a:ext cx="791051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fr-FR" sz="2400" b="1" dirty="0" smtClean="0">
                <a:solidFill>
                  <a:srgbClr val="0066CC"/>
                </a:solidFill>
              </a:rPr>
              <a:t>Chaudière + kit photovoltaïque</a:t>
            </a:r>
          </a:p>
          <a:p>
            <a:r>
              <a:rPr lang="fr-FR" sz="1800" b="1" dirty="0" smtClean="0">
                <a:solidFill>
                  <a:srgbClr val="92D050"/>
                </a:solidFill>
              </a:rPr>
              <a:t>Chaudière + panneaux PV (2 à 6 m²)</a:t>
            </a:r>
            <a:endParaRPr lang="fr-FR" sz="2400" b="1" dirty="0" smtClean="0">
              <a:solidFill>
                <a:srgbClr val="92D050"/>
              </a:solidFill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7344" y="123100"/>
            <a:ext cx="548112" cy="806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5878D8-05F6-4E55-8AA0-378C6C263953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4" name="Espace réservé du contenu 6"/>
          <p:cNvSpPr txBox="1">
            <a:spLocks/>
          </p:cNvSpPr>
          <p:nvPr/>
        </p:nvSpPr>
        <p:spPr>
          <a:xfrm>
            <a:off x="1698564" y="86435"/>
            <a:ext cx="744543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La solution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</a:rPr>
              <a:t> CD + kit PV intégrée dans la RT 2012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FR" sz="1400" b="1" dirty="0" smtClean="0">
                <a:solidFill>
                  <a:srgbClr val="92D050"/>
                </a:solidFill>
              </a:rPr>
              <a:t>Titre V non nécessaire</a:t>
            </a: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6"/>
          <p:cNvSpPr txBox="1">
            <a:spLocks/>
          </p:cNvSpPr>
          <p:nvPr/>
        </p:nvSpPr>
        <p:spPr>
          <a:xfrm>
            <a:off x="1517948" y="1043747"/>
            <a:ext cx="491692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</a:t>
            </a:r>
            <a:r>
              <a:rPr kumimoji="0" lang="fr-FR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solution compétitive :</a:t>
            </a:r>
            <a:endParaRPr kumimoji="0" lang="fr-FR" sz="2000" b="1" i="0" u="none" strike="noStrike" kern="120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contenu 6"/>
          <p:cNvSpPr txBox="1">
            <a:spLocks/>
          </p:cNvSpPr>
          <p:nvPr/>
        </p:nvSpPr>
        <p:spPr>
          <a:xfrm>
            <a:off x="1112474" y="3182779"/>
            <a:ext cx="8784976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 solution plutôt adaptée à des maisons de petite &amp; moyenne taille :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00906" y="1670611"/>
            <a:ext cx="504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 smtClean="0">
                <a:solidFill>
                  <a:srgbClr val="00B0F0"/>
                </a:solidFill>
              </a:rPr>
              <a:t>€</a:t>
            </a:r>
            <a:endParaRPr lang="fr-FR" sz="6000" dirty="0">
              <a:solidFill>
                <a:srgbClr val="00B0F0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1445940" y="1526595"/>
            <a:ext cx="3240360" cy="1512168"/>
            <a:chOff x="395536" y="2204864"/>
            <a:chExt cx="3240360" cy="1512168"/>
          </a:xfrm>
        </p:grpSpPr>
        <p:pic>
          <p:nvPicPr>
            <p:cNvPr id="9" name="Image 8" descr="bbio_carte.jpg"/>
            <p:cNvPicPr>
              <a:picLocks noChangeAspect="1"/>
            </p:cNvPicPr>
            <p:nvPr/>
          </p:nvPicPr>
          <p:blipFill>
            <a:blip r:embed="rId2" cstate="print"/>
            <a:srcRect b="22488"/>
            <a:stretch>
              <a:fillRect/>
            </a:stretch>
          </p:blipFill>
          <p:spPr>
            <a:xfrm>
              <a:off x="467544" y="2348880"/>
              <a:ext cx="1239435" cy="1224136"/>
            </a:xfrm>
            <a:prstGeom prst="rect">
              <a:avLst/>
            </a:prstGeom>
          </p:spPr>
        </p:pic>
        <p:sp>
          <p:nvSpPr>
            <p:cNvPr id="10" name="Rectangle à coins arrondis 9"/>
            <p:cNvSpPr/>
            <p:nvPr/>
          </p:nvSpPr>
          <p:spPr>
            <a:xfrm>
              <a:off x="395536" y="2204864"/>
              <a:ext cx="3240360" cy="1512168"/>
            </a:xfrm>
            <a:prstGeom prst="roundRect">
              <a:avLst/>
            </a:prstGeom>
            <a:noFill/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619672" y="2260029"/>
              <a:ext cx="1872208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b="1" dirty="0" smtClean="0">
                  <a:solidFill>
                    <a:srgbClr val="0070C0"/>
                  </a:solidFill>
                </a:rPr>
                <a:t>Dans les 8 zones climatiques :</a:t>
              </a:r>
            </a:p>
            <a:p>
              <a:endParaRPr lang="fr-FR" sz="1400" b="1" dirty="0" smtClean="0">
                <a:solidFill>
                  <a:srgbClr val="00B0F0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Bbio ~ Bbiomax</a:t>
              </a:r>
            </a:p>
            <a:p>
              <a:endParaRPr lang="fr-FR" sz="1400" b="1" dirty="0" smtClean="0">
                <a:solidFill>
                  <a:srgbClr val="00B0F0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Cep &lt; Cepmax</a:t>
              </a:r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5789092" y="1475795"/>
            <a:ext cx="3240360" cy="1512168"/>
            <a:chOff x="395536" y="2204864"/>
            <a:chExt cx="3240360" cy="1512168"/>
          </a:xfrm>
        </p:grpSpPr>
        <p:sp>
          <p:nvSpPr>
            <p:cNvPr id="13" name="Rectangle à coins arrondis 12"/>
            <p:cNvSpPr/>
            <p:nvPr/>
          </p:nvSpPr>
          <p:spPr>
            <a:xfrm>
              <a:off x="395536" y="2204864"/>
              <a:ext cx="3240360" cy="1512168"/>
            </a:xfrm>
            <a:prstGeom prst="roundRect">
              <a:avLst/>
            </a:prstGeom>
            <a:noFill/>
            <a:ln w="2222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7544" y="2260029"/>
              <a:ext cx="309634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400" b="1" dirty="0" smtClean="0">
                  <a:solidFill>
                    <a:srgbClr val="0070C0"/>
                  </a:solidFill>
                </a:rPr>
                <a:t>Matériel compétitif (fourni-posé):</a:t>
              </a:r>
            </a:p>
            <a:p>
              <a:endParaRPr lang="fr-FR" sz="1400" b="1" dirty="0" smtClean="0">
                <a:solidFill>
                  <a:schemeClr val="accent5"/>
                </a:solidFill>
              </a:endParaRP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Chaudière :     ~ 1000-1500 € HT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Kit PV :            ~ 2000-2500 € HT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7030A0"/>
                  </a:solidFill>
                </a:rPr>
                <a:t> CD + kit PV :   ~ 3000-4000 € HT</a:t>
              </a:r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5759624" y="3758843"/>
            <a:ext cx="30963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0070C0"/>
                </a:solidFill>
              </a:rPr>
              <a:t>Respect de l’exigence EnR dépendant de la surface de la maison</a:t>
            </a:r>
            <a:endParaRPr lang="fr-FR" sz="1400" b="1" dirty="0">
              <a:solidFill>
                <a:srgbClr val="0070C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39744" y="4840124"/>
            <a:ext cx="201622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100" b="1" i="1" dirty="0" smtClean="0">
                <a:solidFill>
                  <a:srgbClr val="0070C0"/>
                </a:solidFill>
              </a:rPr>
              <a:t>Exemple en zone H1a, </a:t>
            </a:r>
          </a:p>
          <a:p>
            <a:pPr algn="r"/>
            <a:r>
              <a:rPr lang="fr-FR" sz="1100" b="1" i="1" dirty="0" smtClean="0">
                <a:solidFill>
                  <a:srgbClr val="0070C0"/>
                </a:solidFill>
              </a:rPr>
              <a:t>orientation Ouest - ABM</a:t>
            </a:r>
          </a:p>
        </p:txBody>
      </p:sp>
      <p:grpSp>
        <p:nvGrpSpPr>
          <p:cNvPr id="17" name="Groupe 16"/>
          <p:cNvGrpSpPr/>
          <p:nvPr/>
        </p:nvGrpSpPr>
        <p:grpSpPr>
          <a:xfrm>
            <a:off x="1036564" y="3818027"/>
            <a:ext cx="6048672" cy="2272898"/>
            <a:chOff x="683568" y="4005064"/>
            <a:chExt cx="6048672" cy="2272898"/>
          </a:xfrm>
        </p:grpSpPr>
        <p:grpSp>
          <p:nvGrpSpPr>
            <p:cNvPr id="18" name="Groupe 35"/>
            <p:cNvGrpSpPr/>
            <p:nvPr/>
          </p:nvGrpSpPr>
          <p:grpSpPr>
            <a:xfrm>
              <a:off x="2006056" y="4005064"/>
              <a:ext cx="3463410" cy="2088232"/>
              <a:chOff x="2006056" y="4077072"/>
              <a:chExt cx="3463410" cy="2088232"/>
            </a:xfrm>
          </p:grpSpPr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103" t="1102" r="1071" b="3380"/>
              <a:stretch>
                <a:fillRect/>
              </a:stretch>
            </p:blipFill>
            <p:spPr bwMode="auto">
              <a:xfrm>
                <a:off x="2006056" y="4077072"/>
                <a:ext cx="3463410" cy="20882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cxnSp>
            <p:nvCxnSpPr>
              <p:cNvPr id="27" name="Connecteur droit 26"/>
              <p:cNvCxnSpPr/>
              <p:nvPr/>
            </p:nvCxnSpPr>
            <p:spPr>
              <a:xfrm>
                <a:off x="2195736" y="5040000"/>
                <a:ext cx="3240360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683568" y="4365104"/>
              <a:ext cx="144016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0070C0"/>
                  </a:solidFill>
                </a:rPr>
                <a:t>Part EnR (kWhEP/m²/an)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508104" y="5805264"/>
              <a:ext cx="1224136" cy="288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b="1" dirty="0" smtClean="0">
                  <a:solidFill>
                    <a:srgbClr val="0070C0"/>
                  </a:solidFill>
                </a:rPr>
                <a:t>SHONRT (m²)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907704" y="6031741"/>
              <a:ext cx="71169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00" b="1" dirty="0" smtClean="0">
                  <a:solidFill>
                    <a:srgbClr val="0070C0"/>
                  </a:solidFill>
                </a:rPr>
                <a:t>~ 61m²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940424" y="6031741"/>
              <a:ext cx="71169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00" b="1" dirty="0" smtClean="0">
                  <a:solidFill>
                    <a:srgbClr val="0070C0"/>
                  </a:solidFill>
                </a:rPr>
                <a:t>~ 145 m²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411760" y="4113076"/>
              <a:ext cx="79208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00" b="1" dirty="0" smtClean="0">
                  <a:solidFill>
                    <a:srgbClr val="0070C0"/>
                  </a:solidFill>
                </a:rPr>
                <a:t>1 module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067944" y="4113076"/>
              <a:ext cx="86409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00" b="1" dirty="0" smtClean="0">
                  <a:solidFill>
                    <a:srgbClr val="0070C0"/>
                  </a:solidFill>
                </a:rPr>
                <a:t>2 modules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508104" y="6031741"/>
              <a:ext cx="711696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00" b="1" dirty="0" smtClean="0">
                  <a:solidFill>
                    <a:srgbClr val="0070C0"/>
                  </a:solidFill>
                </a:rPr>
                <a:t>SHAB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ctrTitle"/>
          </p:nvPr>
        </p:nvSpPr>
        <p:spPr>
          <a:xfrm>
            <a:off x="2668588" y="193183"/>
            <a:ext cx="6148388" cy="705514"/>
          </a:xfrm>
        </p:spPr>
        <p:txBody>
          <a:bodyPr/>
          <a:lstStyle/>
          <a:p>
            <a:pPr eaLnBrk="1" hangingPunct="1"/>
            <a:r>
              <a:rPr lang="fr-FR" dirty="0" smtClean="0">
                <a:latin typeface="VAG Rounded Std Light" pitchFamily="34" charset="0"/>
                <a:cs typeface="ITC Lubalin Graph Std Demi"/>
              </a:rPr>
              <a:t> </a:t>
            </a:r>
          </a:p>
        </p:txBody>
      </p:sp>
      <p:sp>
        <p:nvSpPr>
          <p:cNvPr id="10243" name="Espace réservé du pied de page 3"/>
          <p:cNvSpPr>
            <a:spLocks noGrp="1"/>
          </p:cNvSpPr>
          <p:nvPr>
            <p:ph type="ftr" sz="quarter" idx="10"/>
          </p:nvPr>
        </p:nvSpPr>
        <p:spPr bwMode="auto">
          <a:xfrm>
            <a:off x="2668588" y="5934097"/>
            <a:ext cx="1262405" cy="231731"/>
          </a:xfrm>
          <a:ln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latin typeface="HelveticaNeueLT Std Lt" pitchFamily="34" charset="0"/>
                <a:cs typeface="Arial" pitchFamily="34" charset="0"/>
              </a:rPr>
              <a:t>4 septembre 2015</a:t>
            </a:r>
            <a:endParaRPr dirty="0" smtClean="0">
              <a:latin typeface="HelveticaNeueLT Std Lt" pitchFamily="34" charset="0"/>
              <a:cs typeface="Arial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859110" y="1506828"/>
            <a:ext cx="5957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Contexte Réglementaire</a:t>
            </a:r>
          </a:p>
          <a:p>
            <a:pPr>
              <a:buFont typeface="Arial" pitchFamily="34" charset="0"/>
              <a:buChar char="•"/>
            </a:pPr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Descriptif de la solution technique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Offres Fabricants et Démarche </a:t>
            </a:r>
            <a:r>
              <a:rPr lang="fr-FR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ErDF</a:t>
            </a:r>
            <a:endParaRPr lang="fr-FR" sz="24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Etude de cas</a:t>
            </a:r>
          </a:p>
          <a:p>
            <a:endParaRPr lang="fr-FR" sz="24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bg1"/>
                </a:solidFill>
              </a:rPr>
              <a:t> Synthèse</a:t>
            </a:r>
            <a:endParaRPr lang="fr-FR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1280137" y="1600200"/>
            <a:ext cx="7823671" cy="4525963"/>
          </a:xfrm>
        </p:spPr>
        <p:txBody>
          <a:bodyPr>
            <a:noAutofit/>
          </a:bodyPr>
          <a:lstStyle/>
          <a:p>
            <a:pPr marL="0" lvl="1" indent="0" algn="just">
              <a:spcBef>
                <a:spcPts val="600"/>
              </a:spcBef>
              <a:buNone/>
            </a:pPr>
            <a:r>
              <a:rPr lang="fr-FR" sz="2000" b="1" dirty="0" smtClean="0">
                <a:solidFill>
                  <a:schemeClr val="accent4"/>
                </a:solidFill>
              </a:rPr>
              <a:t>5 fabricants disposent d’une offre kit PV destinée à la MI :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subTitle" idx="4294967295"/>
          </p:nvPr>
        </p:nvSpPr>
        <p:spPr>
          <a:xfrm>
            <a:off x="1687513" y="276225"/>
            <a:ext cx="7507287" cy="765175"/>
          </a:xfrm>
        </p:spPr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fr-F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 fabricants qui prescrivent leur kit PV en association avec une chaudière à condensation</a:t>
            </a:r>
          </a:p>
        </p:txBody>
      </p:sp>
      <p:grpSp>
        <p:nvGrpSpPr>
          <p:cNvPr id="10" name="Groupe 34"/>
          <p:cNvGrpSpPr/>
          <p:nvPr/>
        </p:nvGrpSpPr>
        <p:grpSpPr>
          <a:xfrm>
            <a:off x="1028700" y="2784752"/>
            <a:ext cx="8075108" cy="1291948"/>
            <a:chOff x="1691680" y="1899553"/>
            <a:chExt cx="7021008" cy="95338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91680" y="1899553"/>
              <a:ext cx="5380658" cy="953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6" name="Picture 2" descr="C:\Users\LY1243\Desktop\Dossier de travail\Celigaz-IEE\X-pair\Guide Technique de l'Habitat\Dossier de travail\Logos\viessmann-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236296" y="2218774"/>
              <a:ext cx="1476392" cy="31494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idx="1"/>
          </p:nvPr>
        </p:nvSpPr>
        <p:spPr>
          <a:xfrm>
            <a:off x="1703809" y="330201"/>
            <a:ext cx="7823671" cy="508000"/>
          </a:xfrm>
        </p:spPr>
        <p:txBody>
          <a:bodyPr/>
          <a:lstStyle/>
          <a:p>
            <a:pPr>
              <a:buNone/>
            </a:pPr>
            <a:r>
              <a:rPr lang="fr-FR" sz="2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Kit photovoltaïque CLIPS’HOME de Clipsol (1/2)</a:t>
            </a:r>
          </a:p>
        </p:txBody>
      </p:sp>
      <p:grpSp>
        <p:nvGrpSpPr>
          <p:cNvPr id="3" name="Groupe 14"/>
          <p:cNvGrpSpPr/>
          <p:nvPr/>
        </p:nvGrpSpPr>
        <p:grpSpPr>
          <a:xfrm>
            <a:off x="1259632" y="1124744"/>
            <a:ext cx="5112568" cy="1944216"/>
            <a:chOff x="755576" y="2864680"/>
            <a:chExt cx="4698035" cy="1944216"/>
          </a:xfrm>
        </p:grpSpPr>
        <p:sp>
          <p:nvSpPr>
            <p:cNvPr id="13" name="Rectangle 12"/>
            <p:cNvSpPr/>
            <p:nvPr/>
          </p:nvSpPr>
          <p:spPr>
            <a:xfrm>
              <a:off x="791580" y="2928557"/>
              <a:ext cx="4662031" cy="18158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chemeClr val="accent4"/>
                  </a:solidFill>
                </a:rPr>
                <a:t>COMPOSITION DU KIT</a:t>
              </a:r>
              <a:r>
                <a:rPr lang="fr-FR" sz="1400" b="1" dirty="0" smtClean="0"/>
                <a:t> 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1 à 4 modules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PV 250 (1,5 m²/module | 250 Wc/module)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1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micro-onduleur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par panneau (situé sous le panneau)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1 disjoncteur, 1 parafoudre, câbles AC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Système d’intégration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en toiture (option)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Compteur d’énergie et passerelle de communication (option)</a:t>
              </a: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755576" y="2864680"/>
              <a:ext cx="4698035" cy="1944216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17" name="Picture 27" descr="Logo-Clipsol_RVB-br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619" y="838201"/>
            <a:ext cx="95091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67851"/>
            <a:ext cx="5292080" cy="258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e 19"/>
          <p:cNvGrpSpPr/>
          <p:nvPr/>
        </p:nvGrpSpPr>
        <p:grpSpPr>
          <a:xfrm>
            <a:off x="5292080" y="3573016"/>
            <a:ext cx="3672408" cy="2160240"/>
            <a:chOff x="755576" y="2864680"/>
            <a:chExt cx="3374645" cy="2160240"/>
          </a:xfrm>
        </p:grpSpPr>
        <p:sp>
          <p:nvSpPr>
            <p:cNvPr id="21" name="Rectangle 20"/>
            <p:cNvSpPr/>
            <p:nvPr/>
          </p:nvSpPr>
          <p:spPr>
            <a:xfrm>
              <a:off x="791580" y="2928557"/>
              <a:ext cx="3272471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FR" sz="1400" b="1" cap="all" dirty="0" smtClean="0">
                  <a:solidFill>
                    <a:schemeClr val="accent4"/>
                  </a:solidFill>
                </a:rPr>
                <a:t>Configurations de pose</a:t>
              </a:r>
            </a:p>
            <a:p>
              <a:pPr algn="ctr"/>
              <a:endParaRPr lang="fr-FR" sz="1400" b="1" dirty="0" smtClean="0"/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S ’adapte à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tous types de toiture 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(tuiles mécaniques, tuiles canal, tuiles plates, ardoises)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</a:t>
              </a:r>
              <a:r>
                <a:rPr lang="fr-FR" sz="1400" b="1" dirty="0" err="1" smtClean="0">
                  <a:solidFill>
                    <a:srgbClr val="00B0F0"/>
                  </a:solidFill>
                </a:rPr>
                <a:t>Calepinage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 en portrait et paysage</a:t>
              </a:r>
            </a:p>
            <a:p>
              <a:pPr>
                <a:buFont typeface="Wingdings" pitchFamily="2" charset="2"/>
                <a:buChar char="ü"/>
              </a:pPr>
              <a:r>
                <a:rPr lang="fr-FR" sz="1400" b="1" dirty="0" smtClean="0">
                  <a:solidFill>
                    <a:srgbClr val="00B0F0"/>
                  </a:solidFill>
                </a:rPr>
                <a:t> Autres modes de pose possibles : en </a:t>
              </a:r>
              <a:r>
                <a:rPr lang="fr-FR" sz="1400" b="1" dirty="0" smtClean="0">
                  <a:solidFill>
                    <a:srgbClr val="0083C3"/>
                  </a:solidFill>
                </a:rPr>
                <a:t>surimposition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, en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toit terrasse</a:t>
              </a:r>
              <a:r>
                <a:rPr lang="fr-FR" sz="1400" b="1" dirty="0" smtClean="0">
                  <a:solidFill>
                    <a:srgbClr val="00B0F0"/>
                  </a:solidFill>
                </a:rPr>
                <a:t>, en </a:t>
              </a:r>
              <a:r>
                <a:rPr lang="fr-FR" sz="1400" b="1" dirty="0" smtClean="0">
                  <a:solidFill>
                    <a:srgbClr val="0070C0"/>
                  </a:solidFill>
                </a:rPr>
                <a:t>brise-soleil</a:t>
              </a:r>
            </a:p>
          </p:txBody>
        </p:sp>
        <p:sp>
          <p:nvSpPr>
            <p:cNvPr id="22" name="Rectangle à coins arrondis 21"/>
            <p:cNvSpPr/>
            <p:nvPr/>
          </p:nvSpPr>
          <p:spPr>
            <a:xfrm>
              <a:off x="755576" y="2864680"/>
              <a:ext cx="3374645" cy="2160240"/>
            </a:xfrm>
            <a:prstGeom prst="round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57482C99817049BB5DD6C41A9DFE49" ma:contentTypeVersion="0" ma:contentTypeDescription="Crée un document." ma:contentTypeScope="" ma:versionID="9d8f0dd876ce2f853f963fcd96689404">
  <xsd:schema xmlns:xsd="http://www.w3.org/2001/XMLSchema" xmlns:p="http://schemas.microsoft.com/office/2006/metadata/properties" targetNamespace="http://schemas.microsoft.com/office/2006/metadata/properties" ma:root="true" ma:fieldsID="75019ab185b48580fc336df4da24a70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0CD237D3-5AF3-4D07-A293-4057766683F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8B7D0E2-EC60-4BB8-AB26-213AADF611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9B58232-D4AC-4192-90F6-1401893A3082}">
  <ds:schemaRefs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1730</TotalTime>
  <Words>1612</Words>
  <Application>Microsoft Office PowerPoint</Application>
  <PresentationFormat>Affichage à l'écran (4:3)</PresentationFormat>
  <Paragraphs>374</Paragraphs>
  <Slides>34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44" baseType="lpstr">
      <vt:lpstr>Arial</vt:lpstr>
      <vt:lpstr>Calibri</vt:lpstr>
      <vt:lpstr>HelveticaNeueLT Std</vt:lpstr>
      <vt:lpstr>HelveticaNeueLT Std Lt</vt:lpstr>
      <vt:lpstr>ITC Lubalin Graph Std Demi</vt:lpstr>
      <vt:lpstr>Tahoma</vt:lpstr>
      <vt:lpstr>Times New Roman</vt:lpstr>
      <vt:lpstr>VAG Rounded Std Light</vt:lpstr>
      <vt:lpstr>Wingdings</vt:lpstr>
      <vt:lpstr>Thème Office</vt:lpstr>
      <vt:lpstr>Présentation de la solution technique Chaudière CD + kit PV </vt:lpstr>
      <vt:lpstr> </vt:lpstr>
      <vt:lpstr>Exigences Réglementaires</vt:lpstr>
      <vt:lpstr> </vt:lpstr>
      <vt:lpstr>Présentation PowerPoint</vt:lpstr>
      <vt:lpstr>Présentation PowerPoint</vt:lpstr>
      <vt:lpstr>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</vt:lpstr>
      <vt:lpstr>Présentation PowerPoint</vt:lpstr>
      <vt:lpstr>Présentation PowerPoint</vt:lpstr>
      <vt:lpstr>Présentation PowerPoint</vt:lpstr>
      <vt:lpstr>Exemple de Positionnement RT et Comparatif</vt:lpstr>
      <vt:lpstr>Comparatif / CET</vt:lpstr>
      <vt:lpstr> 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gkgvkg</dc:creator>
  <cp:lastModifiedBy>LISIK Sebastien</cp:lastModifiedBy>
  <cp:revision>126</cp:revision>
  <dcterms:created xsi:type="dcterms:W3CDTF">2014-03-07T11:21:39Z</dcterms:created>
  <dcterms:modified xsi:type="dcterms:W3CDTF">2015-09-04T14:21:38Z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0x010100B257482C99817049BB5DD6C41A9DFE49</vt:lpwstr>
  </property>
</Properties>
</file>